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9" r:id="rId5"/>
    <p:sldId id="264" r:id="rId6"/>
    <p:sldId id="265" r:id="rId7"/>
    <p:sldId id="261" r:id="rId8"/>
    <p:sldId id="268" r:id="rId9"/>
    <p:sldId id="262" r:id="rId10"/>
    <p:sldId id="272" r:id="rId11"/>
    <p:sldId id="263" r:id="rId12"/>
    <p:sldId id="276" r:id="rId13"/>
    <p:sldId id="277" r:id="rId14"/>
    <p:sldId id="278" r:id="rId15"/>
    <p:sldId id="279" r:id="rId16"/>
    <p:sldId id="281" r:id="rId17"/>
    <p:sldId id="280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EEBA"/>
    <a:srgbClr val="2823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0221" autoAdjust="0"/>
    <p:restoredTop sz="94660"/>
  </p:normalViewPr>
  <p:slideViewPr>
    <p:cSldViewPr snapToGrid="0">
      <p:cViewPr varScale="1">
        <p:scale>
          <a:sx n="61" d="100"/>
          <a:sy n="61" d="100"/>
        </p:scale>
        <p:origin x="7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17339-D7CA-4046-AD66-5D1891702F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1CE6-0340-418D-AE9D-61795C68DC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17339-D7CA-4046-AD66-5D1891702F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1CE6-0340-418D-AE9D-61795C68DC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17339-D7CA-4046-AD66-5D1891702F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1CE6-0340-418D-AE9D-61795C68DC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17339-D7CA-4046-AD66-5D1891702F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1CE6-0340-418D-AE9D-61795C68DC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17339-D7CA-4046-AD66-5D1891702F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1CE6-0340-418D-AE9D-61795C68DC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17339-D7CA-4046-AD66-5D1891702F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1CE6-0340-418D-AE9D-61795C68DC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17339-D7CA-4046-AD66-5D1891702F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1CE6-0340-418D-AE9D-61795C68DC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17339-D7CA-4046-AD66-5D1891702F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1CE6-0340-418D-AE9D-61795C68DC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17339-D7CA-4046-AD66-5D1891702F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1CE6-0340-418D-AE9D-61795C68DC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17339-D7CA-4046-AD66-5D1891702F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1CE6-0340-418D-AE9D-61795C68DC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17339-D7CA-4046-AD66-5D1891702F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1CE6-0340-418D-AE9D-61795C68DC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17339-D7CA-4046-AD66-5D1891702F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61CE6-0340-418D-AE9D-61795C68DC3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GIF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GIF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file:///C:\Users\shiva\AppData\Local\Temp\wps\INetCache\79fc6ab3d3fc8651e8cdd050f4ee2715" TargetMode="External"/><Relationship Id="rId2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GIF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67640" y="147955"/>
            <a:ext cx="3638550" cy="472440"/>
          </a:xfrm>
          <a:prstGeom prst="rect">
            <a:avLst/>
          </a:prstGeom>
          <a:solidFill>
            <a:srgbClr val="6DE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MOOCS BASED SEMINAR</a:t>
            </a:r>
            <a:endParaRPr lang="en-US" altLang="zh-CN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53440" y="1318260"/>
            <a:ext cx="1048575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rgbClr val="6DEEBA"/>
                </a:solidFill>
                <a:latin typeface="Calibri" panose="020F0502020204030204" pitchFamily="34" charset="0"/>
                <a:ea typeface="张海山锐线体2.0" panose="02000000000000000000" pitchFamily="2" charset="-122"/>
              </a:rPr>
              <a:t>Introduction to Computer Vision and Image Processing</a:t>
            </a:r>
            <a:endParaRPr lang="en-US" altLang="zh-CN" sz="7200" b="1" dirty="0">
              <a:solidFill>
                <a:srgbClr val="6DEEBA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7005" y="5710555"/>
            <a:ext cx="3501390" cy="1012190"/>
            <a:chOff x="263" y="8993"/>
            <a:chExt cx="5514" cy="1594"/>
          </a:xfrm>
        </p:grpSpPr>
        <p:sp>
          <p:nvSpPr>
            <p:cNvPr id="7" name="矩形: 圆角 2"/>
            <p:cNvSpPr/>
            <p:nvPr/>
          </p:nvSpPr>
          <p:spPr>
            <a:xfrm>
              <a:off x="263" y="8993"/>
              <a:ext cx="5515" cy="1594"/>
            </a:xfrm>
            <a:prstGeom prst="roundRect">
              <a:avLst>
                <a:gd name="adj" fmla="val 5151"/>
              </a:avLst>
            </a:prstGeom>
            <a:noFill/>
            <a:ln w="25400">
              <a:solidFill>
                <a:srgbClr val="6DE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53" y="8994"/>
              <a:ext cx="5203" cy="14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Presented By : Deepankar Sharma</a:t>
              </a:r>
              <a:endParaRPr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  <a:p>
              <a:pPr algn="l"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Course: BCA-4th</a:t>
              </a:r>
              <a:endParaRPr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  <a:p>
              <a:pPr algn="l">
                <a:lnSpc>
                  <a:spcPct val="114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University Roll No: 2092014</a:t>
              </a:r>
              <a:endParaRPr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098803" y="-1459832"/>
            <a:ext cx="1098965" cy="1260529"/>
          </a:xfrm>
          <a:prstGeom prst="rect">
            <a:avLst/>
          </a:prstGeom>
          <a:solidFill>
            <a:srgbClr val="6DE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Line 27" descr="e7d195523061f1c0deeec63e560781cfd59afb0ea006f2a87ABB68BF51EA6619813959095094C18C62A12F549504892A4AAA8C1554C6663626E05CA27F281A14E6983772AFC3FB97135759321DEA3D7004FB075A8443E283073C7EE11402F1C24D32D2FE74F71A4064F0F941485321D22D4130602036946E5788CD7B2CC0B65956BB5C2CF0EE38145EE75EA798D75B6B"/>
          <p:cNvSpPr>
            <a:spLocks noChangeShapeType="1"/>
          </p:cNvSpPr>
          <p:nvPr/>
        </p:nvSpPr>
        <p:spPr bwMode="black">
          <a:xfrm>
            <a:off x="2496396" y="4331208"/>
            <a:ext cx="7200000" cy="0"/>
          </a:xfrm>
          <a:prstGeom prst="line">
            <a:avLst/>
          </a:prstGeom>
          <a:noFill/>
          <a:ln w="9525">
            <a:solidFill>
              <a:srgbClr val="6DEEBA"/>
            </a:solidFill>
            <a:prstDash val="solid"/>
            <a:round/>
          </a:ln>
          <a:effectLst>
            <a:outerShdw dist="35921" dir="2700000" algn="ctr" rotWithShape="0">
              <a:srgbClr val="292929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7365" y="4605655"/>
            <a:ext cx="1117663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6DEEBA"/>
                </a:solidFill>
                <a:latin typeface="Calibri" panose="020F0502020204030204" pitchFamily="34" charset="0"/>
                <a:ea typeface="张海山锐线体2.0" panose="02000000000000000000" pitchFamily="2" charset="-122"/>
                <a:sym typeface="+mn-ea"/>
              </a:rPr>
              <a:t>Neural Networks and Deep Learning for Image Classification and Object Detection</a:t>
            </a:r>
            <a:endParaRPr lang="en-US" altLang="zh-CN" sz="4400" b="1" dirty="0">
              <a:solidFill>
                <a:srgbClr val="6DEEBA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pic>
        <p:nvPicPr>
          <p:cNvPr id="103" name="Picture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3041650" y="953135"/>
            <a:ext cx="5942965" cy="31038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098803" y="-1459832"/>
            <a:ext cx="1098965" cy="1260529"/>
          </a:xfrm>
          <a:prstGeom prst="rect">
            <a:avLst/>
          </a:prstGeom>
          <a:solidFill>
            <a:srgbClr val="6DE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Line 27" descr="e7d195523061f1c0deeec63e560781cfd59afb0ea006f2a87ABB68BF51EA6619813959095094C18C62A12F549504892A4AAA8C1554C6663626E05CA27F281A14E6983772AFC3FB97135759321DEA3D7004FB075A8443E283073C7EE11402F1C24D32D2FE74F71A4064F0F941485321D22D4130602036946E5788CD7B2CC0B65956BB5C2CF0EE38145EE75EA798D75B6B"/>
          <p:cNvSpPr>
            <a:spLocks noChangeShapeType="1"/>
          </p:cNvSpPr>
          <p:nvPr/>
        </p:nvSpPr>
        <p:spPr bwMode="black">
          <a:xfrm>
            <a:off x="2197768" y="1426464"/>
            <a:ext cx="4320000" cy="0"/>
          </a:xfrm>
          <a:prstGeom prst="line">
            <a:avLst/>
          </a:prstGeom>
          <a:noFill/>
          <a:ln w="9525">
            <a:solidFill>
              <a:srgbClr val="6DEEBA"/>
            </a:solidFill>
            <a:prstDash val="solid"/>
            <a:round/>
          </a:ln>
          <a:effectLst>
            <a:outerShdw dist="35921" dir="2700000" algn="ctr" rotWithShape="0">
              <a:srgbClr val="292929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83" t="70798" r="18038" b="6291"/>
          <a:stretch>
            <a:fillRect/>
          </a:stretch>
        </p:blipFill>
        <p:spPr>
          <a:xfrm>
            <a:off x="733571" y="274277"/>
            <a:ext cx="932925" cy="1517557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2045179" y="558833"/>
            <a:ext cx="83566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6DEEBA"/>
                </a:solidFill>
                <a:latin typeface="Calibri" panose="020F0502020204030204" pitchFamily="34" charset="0"/>
                <a:ea typeface="张海山锐线体2.0" panose="02000000000000000000" pitchFamily="2" charset="-122"/>
              </a:rPr>
              <a:t>Convolutional Neural Networks (CNNs)</a:t>
            </a:r>
            <a:endParaRPr lang="en-US" altLang="zh-CN" sz="4000" b="1" dirty="0">
              <a:solidFill>
                <a:srgbClr val="6DEEBA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153160" y="5918835"/>
            <a:ext cx="100266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 dirty="0">
                <a:solidFill>
                  <a:srgbClr val="6DEEBA"/>
                </a:solidFill>
                <a:latin typeface="Calibri" panose="020F0502020204030204" pitchFamily="34" charset="0"/>
              </a:rPr>
              <a:t>CNN = Convolution Layer(reduce) + Pooling Layer(extract) + FC layer(ANN)</a:t>
            </a:r>
            <a:endParaRPr lang="zh-CN" altLang="en-US" sz="2400" b="1" dirty="0">
              <a:solidFill>
                <a:srgbClr val="6DEEBA"/>
              </a:solidFill>
              <a:latin typeface="Calibri" panose="020F0502020204030204" pitchFamily="34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790035" y="2327195"/>
            <a:ext cx="2398875" cy="954557"/>
            <a:chOff x="1672659" y="2432856"/>
            <a:chExt cx="2133781" cy="849072"/>
          </a:xfrm>
        </p:grpSpPr>
        <p:sp>
          <p:nvSpPr>
            <p:cNvPr id="51" name="文本框 50"/>
            <p:cNvSpPr txBox="1"/>
            <p:nvPr/>
          </p:nvSpPr>
          <p:spPr>
            <a:xfrm>
              <a:off x="1672659" y="2432856"/>
              <a:ext cx="2133781" cy="2999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b="1" dirty="0">
                  <a:solidFill>
                    <a:srgbClr val="6DEEBA"/>
                  </a:solidFill>
                  <a:latin typeface="Calibri" panose="020F0502020204030204" pitchFamily="34" charset="0"/>
                </a:rPr>
                <a:t>Pooling</a:t>
              </a:r>
              <a:endParaRPr lang="zh-CN" altLang="en-US" sz="1600" b="1" dirty="0">
                <a:solidFill>
                  <a:srgbClr val="6DEEBA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741089" y="2687729"/>
              <a:ext cx="2008710" cy="5941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 extracting the features from the image output of a convolution layer.</a:t>
              </a:r>
              <a:endParaRPr lang="en-US" altLang="zh-CN" sz="11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(Average Pooling)</a:t>
              </a:r>
              <a:endParaRPr lang="en-US" altLang="zh-CN" sz="11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942185" y="2327195"/>
            <a:ext cx="2398875" cy="954557"/>
            <a:chOff x="1672659" y="2432856"/>
            <a:chExt cx="2133781" cy="849072"/>
          </a:xfrm>
        </p:grpSpPr>
        <p:sp>
          <p:nvSpPr>
            <p:cNvPr id="54" name="文本框 53"/>
            <p:cNvSpPr txBox="1"/>
            <p:nvPr/>
          </p:nvSpPr>
          <p:spPr>
            <a:xfrm>
              <a:off x="1672659" y="2432856"/>
              <a:ext cx="2133781" cy="2999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b="1" dirty="0">
                  <a:solidFill>
                    <a:srgbClr val="6DEEBA"/>
                  </a:solidFill>
                  <a:latin typeface="Calibri" panose="020F0502020204030204" pitchFamily="34" charset="0"/>
                </a:rPr>
                <a:t>Kernel</a:t>
              </a:r>
              <a:endParaRPr lang="zh-CN" altLang="en-US" sz="1600" b="1" dirty="0">
                <a:solidFill>
                  <a:srgbClr val="6DEEBA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741089" y="2687729"/>
              <a:ext cx="2008710" cy="5941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don’t want heavy calculation </a:t>
              </a:r>
              <a:endParaRPr lang="en-US" altLang="zh-CN" sz="11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instead use a mask</a:t>
              </a:r>
              <a:endParaRPr lang="en-US" altLang="zh-CN" sz="11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convolution matrix, filter</a:t>
              </a:r>
              <a:endParaRPr lang="en-US" altLang="zh-CN" sz="11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026359" y="2327195"/>
            <a:ext cx="2398875" cy="762152"/>
            <a:chOff x="1672659" y="2432856"/>
            <a:chExt cx="2133781" cy="677929"/>
          </a:xfrm>
        </p:grpSpPr>
        <p:sp>
          <p:nvSpPr>
            <p:cNvPr id="57" name="文本框 56"/>
            <p:cNvSpPr txBox="1"/>
            <p:nvPr/>
          </p:nvSpPr>
          <p:spPr>
            <a:xfrm>
              <a:off x="1672659" y="2432856"/>
              <a:ext cx="2133781" cy="2999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 b="1" dirty="0">
                  <a:solidFill>
                    <a:srgbClr val="6DEEBA"/>
                  </a:solidFill>
                  <a:latin typeface="Calibri" panose="020F0502020204030204" pitchFamily="34" charset="0"/>
                </a:rPr>
                <a:t>Flattened Layer</a:t>
              </a:r>
              <a:endParaRPr lang="zh-CN" altLang="en-US" sz="1600" b="1" dirty="0">
                <a:solidFill>
                  <a:srgbClr val="6DEEBA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741089" y="2687729"/>
              <a:ext cx="2008710" cy="42305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End part of a CNN</a:t>
              </a:r>
              <a:endParaRPr lang="en-US" altLang="zh-CN" sz="11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reduced dimensions</a:t>
              </a:r>
              <a:endParaRPr lang="en-US" altLang="zh-CN" sz="11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</p:txBody>
        </p:sp>
      </p:grpSp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1309370" y="3462020"/>
            <a:ext cx="9869805" cy="22612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098803" y="-1459832"/>
            <a:ext cx="1098965" cy="1260529"/>
          </a:xfrm>
          <a:prstGeom prst="rect">
            <a:avLst/>
          </a:prstGeom>
          <a:solidFill>
            <a:srgbClr val="6DE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Line 27" descr="e7d195523061f1c0deeec63e560781cfd59afb0ea006f2a87ABB68BF51EA6619813959095094C18C62A12F549504892A4AAA8C1554C6663626E05CA27F281A14E6983772AFC3FB97135759321DEA3D7004FB075A8443E283073C7EE11402F1C24D32D2FE74F71A4064F0F941485321D22D4130602036946E5788CD7B2CC0B65956BB5C2CF0EE38145EE75EA798D75B6B"/>
          <p:cNvSpPr>
            <a:spLocks noChangeShapeType="1"/>
          </p:cNvSpPr>
          <p:nvPr/>
        </p:nvSpPr>
        <p:spPr bwMode="black">
          <a:xfrm>
            <a:off x="2197768" y="1426464"/>
            <a:ext cx="4320000" cy="0"/>
          </a:xfrm>
          <a:prstGeom prst="line">
            <a:avLst/>
          </a:prstGeom>
          <a:noFill/>
          <a:ln w="9525">
            <a:solidFill>
              <a:srgbClr val="6DEEBA"/>
            </a:solidFill>
            <a:prstDash val="solid"/>
            <a:round/>
          </a:ln>
          <a:effectLst>
            <a:outerShdw dist="35921" dir="2700000" algn="ctr" rotWithShape="0">
              <a:srgbClr val="292929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83" t="70798" r="18038" b="6291"/>
          <a:stretch>
            <a:fillRect/>
          </a:stretch>
        </p:blipFill>
        <p:spPr>
          <a:xfrm>
            <a:off x="733571" y="274277"/>
            <a:ext cx="932925" cy="1517557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045179" y="558833"/>
            <a:ext cx="39954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6DEEBA"/>
                </a:solidFill>
                <a:latin typeface="Calibri" panose="020F0502020204030204" pitchFamily="34" charset="0"/>
                <a:ea typeface="张海山锐线体2.0" panose="02000000000000000000" pitchFamily="2" charset="-122"/>
              </a:rPr>
              <a:t>Working Of a CNN</a:t>
            </a:r>
            <a:endParaRPr lang="en-US" altLang="zh-CN" sz="4000" b="1" dirty="0">
              <a:solidFill>
                <a:srgbClr val="6DEEBA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pic>
        <p:nvPicPr>
          <p:cNvPr id="3" name="Picture 2" descr="convNe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40" y="1791335"/>
            <a:ext cx="8801100" cy="4228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098803" y="-1459832"/>
            <a:ext cx="1098965" cy="1260529"/>
          </a:xfrm>
          <a:prstGeom prst="rect">
            <a:avLst/>
          </a:prstGeom>
          <a:solidFill>
            <a:srgbClr val="6DE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Line 27" descr="e7d195523061f1c0deeec63e560781cfd59afb0ea006f2a87ABB68BF51EA6619813959095094C18C62A12F549504892A4AAA8C1554C6663626E05CA27F281A14E6983772AFC3FB97135759321DEA3D7004FB075A8443E283073C7EE11402F1C24D32D2FE74F71A4064F0F941485321D22D4130602036946E5788CD7B2CC0B65956BB5C2CF0EE38145EE75EA798D75B6B"/>
          <p:cNvSpPr>
            <a:spLocks noChangeShapeType="1"/>
          </p:cNvSpPr>
          <p:nvPr/>
        </p:nvSpPr>
        <p:spPr bwMode="black">
          <a:xfrm>
            <a:off x="2197768" y="1426464"/>
            <a:ext cx="4320000" cy="0"/>
          </a:xfrm>
          <a:prstGeom prst="line">
            <a:avLst/>
          </a:prstGeom>
          <a:noFill/>
          <a:ln w="9525">
            <a:solidFill>
              <a:srgbClr val="6DEEBA"/>
            </a:solidFill>
            <a:prstDash val="solid"/>
            <a:round/>
          </a:ln>
          <a:effectLst>
            <a:outerShdw dist="35921" dir="2700000" algn="ctr" rotWithShape="0">
              <a:srgbClr val="292929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83" t="70798" r="18038" b="6291"/>
          <a:stretch>
            <a:fillRect/>
          </a:stretch>
        </p:blipFill>
        <p:spPr>
          <a:xfrm>
            <a:off x="733571" y="274277"/>
            <a:ext cx="932925" cy="1517557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045179" y="558833"/>
            <a:ext cx="37439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6DEEBA"/>
                </a:solidFill>
                <a:latin typeface="Calibri" panose="020F0502020204030204" pitchFamily="34" charset="0"/>
                <a:ea typeface="张海山锐线体2.0" panose="02000000000000000000" pitchFamily="2" charset="-122"/>
              </a:rPr>
              <a:t>Object Detection</a:t>
            </a:r>
            <a:endParaRPr lang="en-US" altLang="zh-CN" sz="4000" b="1" dirty="0">
              <a:solidFill>
                <a:srgbClr val="6DEEBA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53160" y="3544845"/>
            <a:ext cx="2398875" cy="1323974"/>
            <a:chOff x="1672659" y="2432856"/>
            <a:chExt cx="2133781" cy="1177666"/>
          </a:xfrm>
        </p:grpSpPr>
        <p:sp>
          <p:nvSpPr>
            <p:cNvPr id="18" name="文本框 17"/>
            <p:cNvSpPr txBox="1"/>
            <p:nvPr/>
          </p:nvSpPr>
          <p:spPr>
            <a:xfrm>
              <a:off x="1672659" y="2432856"/>
              <a:ext cx="2133781" cy="46428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solidFill>
                    <a:srgbClr val="6DEEBA"/>
                  </a:solidFill>
                  <a:latin typeface="Calibri" panose="020F0502020204030204" pitchFamily="34" charset="0"/>
                </a:rPr>
                <a:t>CNNs</a:t>
              </a:r>
              <a:endParaRPr lang="en-US" altLang="zh-CN" sz="2800" b="1" dirty="0">
                <a:solidFill>
                  <a:srgbClr val="6DEEBA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72659" y="2687593"/>
              <a:ext cx="2076871" cy="9229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Object Classification</a:t>
              </a:r>
              <a:endPara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Segmentation</a:t>
              </a:r>
              <a:endPara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012884" y="3522398"/>
            <a:ext cx="2754630" cy="1955166"/>
            <a:chOff x="1672659" y="2432856"/>
            <a:chExt cx="2450222" cy="1739107"/>
          </a:xfrm>
        </p:grpSpPr>
        <p:sp>
          <p:nvSpPr>
            <p:cNvPr id="21" name="文本框 20"/>
            <p:cNvSpPr txBox="1"/>
            <p:nvPr/>
          </p:nvSpPr>
          <p:spPr>
            <a:xfrm>
              <a:off x="1672659" y="2432856"/>
              <a:ext cx="2133781" cy="46428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solidFill>
                    <a:srgbClr val="6DEEBA"/>
                  </a:solidFill>
                  <a:latin typeface="Calibri" panose="020F0502020204030204" pitchFamily="34" charset="0"/>
                </a:rPr>
                <a:t>ANNs</a:t>
              </a:r>
              <a:endParaRPr lang="zh-CN" altLang="en-US" sz="2800" b="1" dirty="0">
                <a:solidFill>
                  <a:srgbClr val="6DEEBA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741003" y="2687594"/>
              <a:ext cx="2381878" cy="148436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en-US" altLang="zh-CN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+mj-ea"/>
                  <a:sym typeface="+mn-ea"/>
                </a:rPr>
                <a:t>ROI (Region of Interest)</a:t>
              </a:r>
              <a:endPara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Bounding Boxes</a:t>
              </a:r>
              <a:endPara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Localization</a:t>
              </a:r>
              <a:endPara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endPara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666240" y="1704975"/>
            <a:ext cx="97440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rgbClr val="6DEEBA"/>
                </a:solidFill>
                <a:latin typeface="Calibri" panose="020F0502020204030204" pitchFamily="34" charset="0"/>
                <a:sym typeface="+mn-ea"/>
              </a:rPr>
              <a:t>CNNs can have transfer learning, take a pretrained model &amp; append+train your ‘softmax’ layer, use resnets(Skip-connections) for vanishing gradients.</a:t>
            </a:r>
            <a:endParaRPr lang="en-US" altLang="zh-CN" sz="2400" b="1" dirty="0">
              <a:solidFill>
                <a:srgbClr val="6DEEBA"/>
              </a:solidFill>
              <a:latin typeface="Calibri" panose="020F0502020204030204" pitchFamily="34" charset="0"/>
            </a:endParaRPr>
          </a:p>
          <a:p>
            <a:endParaRPr lang="en-US" sz="2400"/>
          </a:p>
        </p:txBody>
      </p:sp>
      <p:pic>
        <p:nvPicPr>
          <p:cNvPr id="102" name="Picture 101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325" y="2903855"/>
            <a:ext cx="5306060" cy="2814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098803" y="-1459832"/>
            <a:ext cx="1098965" cy="1260529"/>
          </a:xfrm>
          <a:prstGeom prst="rect">
            <a:avLst/>
          </a:prstGeom>
          <a:solidFill>
            <a:srgbClr val="6DE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Line 27" descr="e7d195523061f1c0deeec63e560781cfd59afb0ea006f2a87ABB68BF51EA6619813959095094C18C62A12F549504892A4AAA8C1554C6663626E05CA27F281A14E6983772AFC3FB97135759321DEA3D7004FB075A8443E283073C7EE11402F1C24D32D2FE74F71A4064F0F941485321D22D4130602036946E5788CD7B2CC0B65956BB5C2CF0EE38145EE75EA798D75B6B"/>
          <p:cNvSpPr>
            <a:spLocks noChangeShapeType="1"/>
          </p:cNvSpPr>
          <p:nvPr/>
        </p:nvSpPr>
        <p:spPr bwMode="black">
          <a:xfrm>
            <a:off x="2197768" y="1426464"/>
            <a:ext cx="4320000" cy="0"/>
          </a:xfrm>
          <a:prstGeom prst="line">
            <a:avLst/>
          </a:prstGeom>
          <a:noFill/>
          <a:ln w="9525">
            <a:solidFill>
              <a:srgbClr val="6DEEBA"/>
            </a:solidFill>
            <a:prstDash val="solid"/>
            <a:round/>
          </a:ln>
          <a:effectLst>
            <a:outerShdw dist="35921" dir="2700000" algn="ctr" rotWithShape="0">
              <a:srgbClr val="292929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83" t="70798" r="18038" b="6291"/>
          <a:stretch>
            <a:fillRect/>
          </a:stretch>
        </p:blipFill>
        <p:spPr>
          <a:xfrm>
            <a:off x="733571" y="274277"/>
            <a:ext cx="932925" cy="1517557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2045179" y="558833"/>
            <a:ext cx="553783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6DEEBA"/>
                </a:solidFill>
                <a:latin typeface="Calibri" panose="020F0502020204030204" pitchFamily="34" charset="0"/>
                <a:ea typeface="张海山锐线体2.0" panose="02000000000000000000" pitchFamily="2" charset="-122"/>
              </a:rPr>
              <a:t>Certificate Of Completion</a:t>
            </a:r>
            <a:endParaRPr lang="en-US" altLang="zh-CN" sz="4000" b="1" dirty="0">
              <a:solidFill>
                <a:srgbClr val="6DEEBA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40" y="1791970"/>
            <a:ext cx="8622030" cy="4826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098803" y="-1459832"/>
            <a:ext cx="1098965" cy="1260529"/>
          </a:xfrm>
          <a:prstGeom prst="rect">
            <a:avLst/>
          </a:prstGeom>
          <a:solidFill>
            <a:srgbClr val="6DE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Line 27" descr="e7d195523061f1c0deeec63e560781cfd59afb0ea006f2a87ABB68BF51EA6619813959095094C18C62A12F549504892A4AAA8C1554C6663626E05CA27F281A14E6983772AFC3FB97135759321DEA3D7004FB075A8443E283073C7EE11402F1C24D32D2FE74F71A4064F0F941485321D22D4130602036946E5788CD7B2CC0B65956BB5C2CF0EE38145EE75EA798D75B6B"/>
          <p:cNvSpPr>
            <a:spLocks noChangeShapeType="1"/>
          </p:cNvSpPr>
          <p:nvPr/>
        </p:nvSpPr>
        <p:spPr bwMode="black">
          <a:xfrm>
            <a:off x="2197768" y="1426464"/>
            <a:ext cx="4320000" cy="0"/>
          </a:xfrm>
          <a:prstGeom prst="line">
            <a:avLst/>
          </a:prstGeom>
          <a:noFill/>
          <a:ln w="9525">
            <a:solidFill>
              <a:srgbClr val="6DEEBA"/>
            </a:solidFill>
            <a:prstDash val="solid"/>
            <a:round/>
          </a:ln>
          <a:effectLst>
            <a:outerShdw dist="35921" dir="2700000" algn="ctr" rotWithShape="0">
              <a:srgbClr val="292929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83" t="70798" r="18038" b="6291"/>
          <a:stretch>
            <a:fillRect/>
          </a:stretch>
        </p:blipFill>
        <p:spPr>
          <a:xfrm>
            <a:off x="733571" y="274277"/>
            <a:ext cx="932925" cy="1517557"/>
          </a:xfrm>
          <a:prstGeom prst="rect">
            <a:avLst/>
          </a:prstGeom>
        </p:spPr>
      </p:pic>
      <p:sp>
        <p:nvSpPr>
          <p:cNvPr id="35" name="Freeform 124"/>
          <p:cNvSpPr>
            <a:spLocks noEditPoints="1"/>
          </p:cNvSpPr>
          <p:nvPr/>
        </p:nvSpPr>
        <p:spPr bwMode="auto">
          <a:xfrm>
            <a:off x="2482215" y="2241550"/>
            <a:ext cx="3507740" cy="3203575"/>
          </a:xfrm>
          <a:custGeom>
            <a:avLst/>
            <a:gdLst>
              <a:gd name="T0" fmla="*/ 41 w 186"/>
              <a:gd name="T1" fmla="*/ 125 h 185"/>
              <a:gd name="T2" fmla="*/ 45 w 186"/>
              <a:gd name="T3" fmla="*/ 121 h 185"/>
              <a:gd name="T4" fmla="*/ 46 w 186"/>
              <a:gd name="T5" fmla="*/ 118 h 185"/>
              <a:gd name="T6" fmla="*/ 42 w 186"/>
              <a:gd name="T7" fmla="*/ 114 h 185"/>
              <a:gd name="T8" fmla="*/ 39 w 186"/>
              <a:gd name="T9" fmla="*/ 115 h 185"/>
              <a:gd name="T10" fmla="*/ 35 w 186"/>
              <a:gd name="T11" fmla="*/ 119 h 185"/>
              <a:gd name="T12" fmla="*/ 34 w 186"/>
              <a:gd name="T13" fmla="*/ 122 h 185"/>
              <a:gd name="T14" fmla="*/ 38 w 186"/>
              <a:gd name="T15" fmla="*/ 126 h 185"/>
              <a:gd name="T16" fmla="*/ 41 w 186"/>
              <a:gd name="T17" fmla="*/ 125 h 185"/>
              <a:gd name="T18" fmla="*/ 67 w 186"/>
              <a:gd name="T19" fmla="*/ 122 h 185"/>
              <a:gd name="T20" fmla="*/ 63 w 186"/>
              <a:gd name="T21" fmla="*/ 118 h 185"/>
              <a:gd name="T22" fmla="*/ 60 w 186"/>
              <a:gd name="T23" fmla="*/ 119 h 185"/>
              <a:gd name="T24" fmla="*/ 18 w 186"/>
              <a:gd name="T25" fmla="*/ 161 h 185"/>
              <a:gd name="T26" fmla="*/ 17 w 186"/>
              <a:gd name="T27" fmla="*/ 164 h 185"/>
              <a:gd name="T28" fmla="*/ 21 w 186"/>
              <a:gd name="T29" fmla="*/ 168 h 185"/>
              <a:gd name="T30" fmla="*/ 24 w 186"/>
              <a:gd name="T31" fmla="*/ 167 h 185"/>
              <a:gd name="T32" fmla="*/ 66 w 186"/>
              <a:gd name="T33" fmla="*/ 125 h 185"/>
              <a:gd name="T34" fmla="*/ 67 w 186"/>
              <a:gd name="T35" fmla="*/ 122 h 185"/>
              <a:gd name="T36" fmla="*/ 186 w 186"/>
              <a:gd name="T37" fmla="*/ 4 h 185"/>
              <a:gd name="T38" fmla="*/ 181 w 186"/>
              <a:gd name="T39" fmla="*/ 0 h 185"/>
              <a:gd name="T40" fmla="*/ 180 w 186"/>
              <a:gd name="T41" fmla="*/ 0 h 185"/>
              <a:gd name="T42" fmla="*/ 180 w 186"/>
              <a:gd name="T43" fmla="*/ 0 h 185"/>
              <a:gd name="T44" fmla="*/ 3 w 186"/>
              <a:gd name="T45" fmla="*/ 76 h 185"/>
              <a:gd name="T46" fmla="*/ 2 w 186"/>
              <a:gd name="T47" fmla="*/ 76 h 185"/>
              <a:gd name="T48" fmla="*/ 2 w 186"/>
              <a:gd name="T49" fmla="*/ 76 h 185"/>
              <a:gd name="T50" fmla="*/ 2 w 186"/>
              <a:gd name="T51" fmla="*/ 76 h 185"/>
              <a:gd name="T52" fmla="*/ 0 w 186"/>
              <a:gd name="T53" fmla="*/ 80 h 185"/>
              <a:gd name="T54" fmla="*/ 3 w 186"/>
              <a:gd name="T55" fmla="*/ 84 h 185"/>
              <a:gd name="T56" fmla="*/ 3 w 186"/>
              <a:gd name="T57" fmla="*/ 84 h 185"/>
              <a:gd name="T58" fmla="*/ 73 w 186"/>
              <a:gd name="T59" fmla="*/ 113 h 185"/>
              <a:gd name="T60" fmla="*/ 101 w 186"/>
              <a:gd name="T61" fmla="*/ 182 h 185"/>
              <a:gd name="T62" fmla="*/ 101 w 186"/>
              <a:gd name="T63" fmla="*/ 182 h 185"/>
              <a:gd name="T64" fmla="*/ 105 w 186"/>
              <a:gd name="T65" fmla="*/ 185 h 185"/>
              <a:gd name="T66" fmla="*/ 109 w 186"/>
              <a:gd name="T67" fmla="*/ 183 h 185"/>
              <a:gd name="T68" fmla="*/ 109 w 186"/>
              <a:gd name="T69" fmla="*/ 183 h 185"/>
              <a:gd name="T70" fmla="*/ 109 w 186"/>
              <a:gd name="T71" fmla="*/ 183 h 185"/>
              <a:gd name="T72" fmla="*/ 109 w 186"/>
              <a:gd name="T73" fmla="*/ 183 h 185"/>
              <a:gd name="T74" fmla="*/ 185 w 186"/>
              <a:gd name="T75" fmla="*/ 6 h 185"/>
              <a:gd name="T76" fmla="*/ 185 w 186"/>
              <a:gd name="T77" fmla="*/ 6 h 185"/>
              <a:gd name="T78" fmla="*/ 186 w 186"/>
              <a:gd name="T79" fmla="*/ 4 h 185"/>
              <a:gd name="T80" fmla="*/ 15 w 186"/>
              <a:gd name="T81" fmla="*/ 80 h 185"/>
              <a:gd name="T82" fmla="*/ 163 w 186"/>
              <a:gd name="T83" fmla="*/ 16 h 185"/>
              <a:gd name="T84" fmla="*/ 75 w 186"/>
              <a:gd name="T85" fmla="*/ 104 h 185"/>
              <a:gd name="T86" fmla="*/ 15 w 186"/>
              <a:gd name="T87" fmla="*/ 80 h 185"/>
              <a:gd name="T88" fmla="*/ 105 w 186"/>
              <a:gd name="T89" fmla="*/ 170 h 185"/>
              <a:gd name="T90" fmla="*/ 81 w 186"/>
              <a:gd name="T91" fmla="*/ 110 h 185"/>
              <a:gd name="T92" fmla="*/ 169 w 186"/>
              <a:gd name="T93" fmla="*/ 22 h 185"/>
              <a:gd name="T94" fmla="*/ 105 w 186"/>
              <a:gd name="T95" fmla="*/ 170 h 185"/>
              <a:gd name="T96" fmla="*/ 67 w 186"/>
              <a:gd name="T97" fmla="*/ 139 h 185"/>
              <a:gd name="T98" fmla="*/ 64 w 186"/>
              <a:gd name="T99" fmla="*/ 140 h 185"/>
              <a:gd name="T100" fmla="*/ 52 w 186"/>
              <a:gd name="T101" fmla="*/ 153 h 185"/>
              <a:gd name="T102" fmla="*/ 51 w 186"/>
              <a:gd name="T103" fmla="*/ 156 h 185"/>
              <a:gd name="T104" fmla="*/ 55 w 186"/>
              <a:gd name="T105" fmla="*/ 160 h 185"/>
              <a:gd name="T106" fmla="*/ 58 w 186"/>
              <a:gd name="T107" fmla="*/ 159 h 185"/>
              <a:gd name="T108" fmla="*/ 70 w 186"/>
              <a:gd name="T109" fmla="*/ 146 h 185"/>
              <a:gd name="T110" fmla="*/ 72 w 186"/>
              <a:gd name="T111" fmla="*/ 143 h 185"/>
              <a:gd name="T112" fmla="*/ 67 w 186"/>
              <a:gd name="T113" fmla="*/ 139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86" h="185">
                <a:moveTo>
                  <a:pt x="41" y="125"/>
                </a:moveTo>
                <a:cubicBezTo>
                  <a:pt x="45" y="121"/>
                  <a:pt x="45" y="121"/>
                  <a:pt x="45" y="121"/>
                </a:cubicBezTo>
                <a:cubicBezTo>
                  <a:pt x="46" y="120"/>
                  <a:pt x="46" y="119"/>
                  <a:pt x="46" y="118"/>
                </a:cubicBezTo>
                <a:cubicBezTo>
                  <a:pt x="46" y="116"/>
                  <a:pt x="44" y="114"/>
                  <a:pt x="42" y="114"/>
                </a:cubicBezTo>
                <a:cubicBezTo>
                  <a:pt x="41" y="114"/>
                  <a:pt x="40" y="114"/>
                  <a:pt x="39" y="115"/>
                </a:cubicBezTo>
                <a:cubicBezTo>
                  <a:pt x="35" y="119"/>
                  <a:pt x="35" y="119"/>
                  <a:pt x="35" y="119"/>
                </a:cubicBezTo>
                <a:cubicBezTo>
                  <a:pt x="34" y="120"/>
                  <a:pt x="34" y="121"/>
                  <a:pt x="34" y="122"/>
                </a:cubicBezTo>
                <a:cubicBezTo>
                  <a:pt x="34" y="124"/>
                  <a:pt x="36" y="126"/>
                  <a:pt x="38" y="126"/>
                </a:cubicBezTo>
                <a:cubicBezTo>
                  <a:pt x="39" y="126"/>
                  <a:pt x="40" y="126"/>
                  <a:pt x="41" y="125"/>
                </a:cubicBezTo>
                <a:close/>
                <a:moveTo>
                  <a:pt x="67" y="122"/>
                </a:moveTo>
                <a:cubicBezTo>
                  <a:pt x="67" y="120"/>
                  <a:pt x="66" y="118"/>
                  <a:pt x="63" y="118"/>
                </a:cubicBezTo>
                <a:cubicBezTo>
                  <a:pt x="62" y="118"/>
                  <a:pt x="61" y="118"/>
                  <a:pt x="60" y="119"/>
                </a:cubicBezTo>
                <a:cubicBezTo>
                  <a:pt x="18" y="161"/>
                  <a:pt x="18" y="161"/>
                  <a:pt x="18" y="161"/>
                </a:cubicBezTo>
                <a:cubicBezTo>
                  <a:pt x="17" y="162"/>
                  <a:pt x="17" y="163"/>
                  <a:pt x="17" y="164"/>
                </a:cubicBezTo>
                <a:cubicBezTo>
                  <a:pt x="17" y="167"/>
                  <a:pt x="19" y="168"/>
                  <a:pt x="21" y="168"/>
                </a:cubicBezTo>
                <a:cubicBezTo>
                  <a:pt x="22" y="168"/>
                  <a:pt x="23" y="168"/>
                  <a:pt x="24" y="167"/>
                </a:cubicBezTo>
                <a:cubicBezTo>
                  <a:pt x="66" y="125"/>
                  <a:pt x="66" y="125"/>
                  <a:pt x="66" y="125"/>
                </a:cubicBezTo>
                <a:cubicBezTo>
                  <a:pt x="67" y="124"/>
                  <a:pt x="67" y="123"/>
                  <a:pt x="67" y="122"/>
                </a:cubicBezTo>
                <a:close/>
                <a:moveTo>
                  <a:pt x="186" y="4"/>
                </a:moveTo>
                <a:cubicBezTo>
                  <a:pt x="186" y="2"/>
                  <a:pt x="184" y="0"/>
                  <a:pt x="181" y="0"/>
                </a:cubicBezTo>
                <a:cubicBezTo>
                  <a:pt x="181" y="0"/>
                  <a:pt x="180" y="0"/>
                  <a:pt x="180" y="0"/>
                </a:cubicBezTo>
                <a:cubicBezTo>
                  <a:pt x="180" y="0"/>
                  <a:pt x="180" y="0"/>
                  <a:pt x="180" y="0"/>
                </a:cubicBezTo>
                <a:cubicBezTo>
                  <a:pt x="3" y="76"/>
                  <a:pt x="3" y="76"/>
                  <a:pt x="3" y="76"/>
                </a:cubicBezTo>
                <a:cubicBezTo>
                  <a:pt x="3" y="76"/>
                  <a:pt x="3" y="76"/>
                  <a:pt x="2" y="76"/>
                </a:cubicBezTo>
                <a:cubicBezTo>
                  <a:pt x="2" y="76"/>
                  <a:pt x="2" y="76"/>
                  <a:pt x="2" y="76"/>
                </a:cubicBezTo>
                <a:cubicBezTo>
                  <a:pt x="2" y="76"/>
                  <a:pt x="2" y="76"/>
                  <a:pt x="2" y="76"/>
                </a:cubicBezTo>
                <a:cubicBezTo>
                  <a:pt x="1" y="77"/>
                  <a:pt x="0" y="78"/>
                  <a:pt x="0" y="80"/>
                </a:cubicBezTo>
                <a:cubicBezTo>
                  <a:pt x="0" y="82"/>
                  <a:pt x="1" y="83"/>
                  <a:pt x="3" y="84"/>
                </a:cubicBezTo>
                <a:cubicBezTo>
                  <a:pt x="3" y="84"/>
                  <a:pt x="3" y="84"/>
                  <a:pt x="3" y="84"/>
                </a:cubicBezTo>
                <a:cubicBezTo>
                  <a:pt x="73" y="113"/>
                  <a:pt x="73" y="113"/>
                  <a:pt x="73" y="113"/>
                </a:cubicBezTo>
                <a:cubicBezTo>
                  <a:pt x="101" y="182"/>
                  <a:pt x="101" y="182"/>
                  <a:pt x="101" y="182"/>
                </a:cubicBezTo>
                <a:cubicBezTo>
                  <a:pt x="101" y="182"/>
                  <a:pt x="101" y="182"/>
                  <a:pt x="101" y="182"/>
                </a:cubicBezTo>
                <a:cubicBezTo>
                  <a:pt x="102" y="184"/>
                  <a:pt x="103" y="185"/>
                  <a:pt x="105" y="185"/>
                </a:cubicBezTo>
                <a:cubicBezTo>
                  <a:pt x="107" y="185"/>
                  <a:pt x="109" y="184"/>
                  <a:pt x="109" y="183"/>
                </a:cubicBezTo>
                <a:cubicBezTo>
                  <a:pt x="109" y="183"/>
                  <a:pt x="109" y="183"/>
                  <a:pt x="109" y="183"/>
                </a:cubicBezTo>
                <a:cubicBezTo>
                  <a:pt x="109" y="183"/>
                  <a:pt x="109" y="183"/>
                  <a:pt x="109" y="183"/>
                </a:cubicBezTo>
                <a:cubicBezTo>
                  <a:pt x="109" y="183"/>
                  <a:pt x="109" y="183"/>
                  <a:pt x="109" y="183"/>
                </a:cubicBezTo>
                <a:cubicBezTo>
                  <a:pt x="185" y="6"/>
                  <a:pt x="185" y="6"/>
                  <a:pt x="185" y="6"/>
                </a:cubicBezTo>
                <a:cubicBezTo>
                  <a:pt x="185" y="6"/>
                  <a:pt x="185" y="6"/>
                  <a:pt x="185" y="6"/>
                </a:cubicBezTo>
                <a:cubicBezTo>
                  <a:pt x="185" y="5"/>
                  <a:pt x="186" y="5"/>
                  <a:pt x="186" y="4"/>
                </a:cubicBezTo>
                <a:close/>
                <a:moveTo>
                  <a:pt x="15" y="80"/>
                </a:moveTo>
                <a:cubicBezTo>
                  <a:pt x="163" y="16"/>
                  <a:pt x="163" y="16"/>
                  <a:pt x="163" y="16"/>
                </a:cubicBezTo>
                <a:cubicBezTo>
                  <a:pt x="75" y="104"/>
                  <a:pt x="75" y="104"/>
                  <a:pt x="75" y="104"/>
                </a:cubicBezTo>
                <a:lnTo>
                  <a:pt x="15" y="80"/>
                </a:lnTo>
                <a:close/>
                <a:moveTo>
                  <a:pt x="105" y="170"/>
                </a:moveTo>
                <a:cubicBezTo>
                  <a:pt x="81" y="110"/>
                  <a:pt x="81" y="110"/>
                  <a:pt x="81" y="110"/>
                </a:cubicBezTo>
                <a:cubicBezTo>
                  <a:pt x="169" y="22"/>
                  <a:pt x="169" y="22"/>
                  <a:pt x="169" y="22"/>
                </a:cubicBezTo>
                <a:lnTo>
                  <a:pt x="105" y="170"/>
                </a:lnTo>
                <a:close/>
                <a:moveTo>
                  <a:pt x="67" y="139"/>
                </a:moveTo>
                <a:cubicBezTo>
                  <a:pt x="66" y="139"/>
                  <a:pt x="65" y="139"/>
                  <a:pt x="64" y="140"/>
                </a:cubicBezTo>
                <a:cubicBezTo>
                  <a:pt x="52" y="153"/>
                  <a:pt x="52" y="153"/>
                  <a:pt x="52" y="153"/>
                </a:cubicBezTo>
                <a:cubicBezTo>
                  <a:pt x="51" y="154"/>
                  <a:pt x="51" y="155"/>
                  <a:pt x="51" y="156"/>
                </a:cubicBezTo>
                <a:cubicBezTo>
                  <a:pt x="51" y="158"/>
                  <a:pt x="52" y="160"/>
                  <a:pt x="55" y="160"/>
                </a:cubicBezTo>
                <a:cubicBezTo>
                  <a:pt x="56" y="160"/>
                  <a:pt x="57" y="160"/>
                  <a:pt x="58" y="159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1" y="145"/>
                  <a:pt x="72" y="144"/>
                  <a:pt x="72" y="143"/>
                </a:cubicBezTo>
                <a:cubicBezTo>
                  <a:pt x="72" y="141"/>
                  <a:pt x="70" y="139"/>
                  <a:pt x="67" y="139"/>
                </a:cubicBezTo>
                <a:close/>
              </a:path>
            </a:pathLst>
          </a:custGeom>
          <a:solidFill>
            <a:srgbClr val="6DEEB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35"/>
          </a:p>
        </p:txBody>
      </p:sp>
      <p:sp>
        <p:nvSpPr>
          <p:cNvPr id="56" name="文本框 55"/>
          <p:cNvSpPr txBox="1"/>
          <p:nvPr/>
        </p:nvSpPr>
        <p:spPr>
          <a:xfrm>
            <a:off x="2045179" y="558833"/>
            <a:ext cx="217233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6DEEBA"/>
                </a:solidFill>
                <a:latin typeface="Calibri" panose="020F0502020204030204" pitchFamily="34" charset="0"/>
                <a:ea typeface="张海山锐线体2.0" panose="02000000000000000000" pitchFamily="2" charset="-122"/>
              </a:rPr>
              <a:t>Feedback</a:t>
            </a:r>
            <a:endParaRPr lang="zh-CN" altLang="en-US" sz="4000" b="1" dirty="0">
              <a:solidFill>
                <a:srgbClr val="6DEEBA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049135" y="720090"/>
            <a:ext cx="3391535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0" b="1" dirty="0">
                <a:solidFill>
                  <a:srgbClr val="6DEEBA"/>
                </a:solidFill>
                <a:latin typeface="Calibri" panose="020F0502020204030204" pitchFamily="34" charset="0"/>
                <a:ea typeface="张海山锐线体2.0" panose="02000000000000000000" pitchFamily="2" charset="-122"/>
                <a:sym typeface="+mn-ea"/>
              </a:rPr>
              <a:t>?</a:t>
            </a:r>
            <a:endParaRPr lang="en-US" sz="40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4" t="7887" r="52631" b="70329"/>
          <a:stretch>
            <a:fillRect/>
          </a:stretch>
        </p:blipFill>
        <p:spPr>
          <a:xfrm>
            <a:off x="4104381" y="677359"/>
            <a:ext cx="3873983" cy="397683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98803" y="-1459832"/>
            <a:ext cx="1098965" cy="1260529"/>
          </a:xfrm>
          <a:prstGeom prst="rect">
            <a:avLst/>
          </a:prstGeom>
          <a:solidFill>
            <a:srgbClr val="6DE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Line 27" descr="e7d195523061f1c0deeec63e560781cfd59afb0ea006f2a87ABB68BF51EA6619813959095094C18C62A12F549504892A4AAA8C1554C6663626E05CA27F281A14E6983772AFC3FB97135759321DEA3D7004FB075A8443E283073C7EE11402F1C24D32D2FE74F71A4064F0F941485321D22D4130602036946E5788CD7B2CC0B65956BB5C2CF0EE38145EE75EA798D75B6B"/>
          <p:cNvSpPr>
            <a:spLocks noChangeShapeType="1"/>
          </p:cNvSpPr>
          <p:nvPr/>
        </p:nvSpPr>
        <p:spPr bwMode="black">
          <a:xfrm>
            <a:off x="2505540" y="4681198"/>
            <a:ext cx="7200000" cy="0"/>
          </a:xfrm>
          <a:prstGeom prst="line">
            <a:avLst/>
          </a:prstGeom>
          <a:noFill/>
          <a:ln w="9525">
            <a:solidFill>
              <a:srgbClr val="6DEEBA"/>
            </a:solidFill>
            <a:prstDash val="solid"/>
            <a:round/>
          </a:ln>
          <a:effectLst>
            <a:outerShdw dist="35921" dir="2700000" algn="ctr" rotWithShape="0">
              <a:srgbClr val="292929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文本框 12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flipH="1">
            <a:off x="3302575" y="4831366"/>
            <a:ext cx="560592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rgbClr val="6DEEBA"/>
                </a:solidFill>
                <a:latin typeface="Calibri" panose="020F0502020204030204" pitchFamily="34" charset="0"/>
                <a:ea typeface="方正兰亭超细黑简体" panose="02000000000000000000" pitchFamily="2" charset="-122"/>
                <a:cs typeface="Aharoni" panose="02010803020104030203" pitchFamily="2" charset="-79"/>
              </a:rPr>
              <a:t>THANK  YOU </a:t>
            </a:r>
            <a:endParaRPr lang="zh-CN" altLang="en-US" sz="5400" b="1" dirty="0">
              <a:solidFill>
                <a:srgbClr val="6DEEBA"/>
              </a:solidFill>
              <a:latin typeface="Calibri" panose="020F0502020204030204" pitchFamily="34" charset="0"/>
              <a:ea typeface="方正兰亭超细黑简体" panose="02000000000000000000" pitchFamily="2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098803" y="-1459832"/>
            <a:ext cx="1098965" cy="1260529"/>
          </a:xfrm>
          <a:prstGeom prst="rect">
            <a:avLst/>
          </a:prstGeom>
          <a:solidFill>
            <a:srgbClr val="6DE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35" t="39624" r="15212" b="39343"/>
          <a:stretch>
            <a:fillRect/>
          </a:stretch>
        </p:blipFill>
        <p:spPr>
          <a:xfrm>
            <a:off x="641685" y="952810"/>
            <a:ext cx="5191089" cy="488573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507876" y="3007894"/>
            <a:ext cx="2679113" cy="1098885"/>
          </a:xfrm>
          <a:prstGeom prst="rect">
            <a:avLst/>
          </a:prstGeom>
          <a:solidFill>
            <a:srgbClr val="28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 descr="e7d195523061f1c0deeec63e560781cfd59afb0ea006f2a87ABB68BF51EA6619813959095094C18C62A12F549504892A4AAA8C1554C6663626E05CA27F281A14E6983772AFC3FB97135759321DEA3D704CB8FFD9D2544D20427D00997056F5C96BEB36E87B176A9A2B0208D5F0253CAA64F289E16775627845AD05F6A8DA43D217D906D92F737DD9"/>
          <p:cNvSpPr txBox="1"/>
          <p:nvPr/>
        </p:nvSpPr>
        <p:spPr>
          <a:xfrm>
            <a:off x="1415159" y="3598947"/>
            <a:ext cx="3581400" cy="10147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6000" b="1" dirty="0" smtClean="0">
                <a:solidFill>
                  <a:srgbClr val="6DEEBA"/>
                </a:solidFill>
                <a:latin typeface="Calibri" panose="020F0502020204030204" pitchFamily="34" charset="0"/>
                <a:ea typeface="张海山锐线体2.0" panose="02000000000000000000" pitchFamily="2" charset="-122"/>
                <a:cs typeface="Kartika" panose="02020503030404060203" pitchFamily="18" charset="0"/>
              </a:rPr>
              <a:t>CONTENTS</a:t>
            </a:r>
            <a:endParaRPr lang="zh-CN" altLang="en-US" sz="2800" b="1" dirty="0" smtClean="0">
              <a:solidFill>
                <a:srgbClr val="6DEEBA"/>
              </a:solidFill>
              <a:latin typeface="Calibri" panose="020F0502020204030204" pitchFamily="34" charset="0"/>
              <a:ea typeface="张海山锐线体2.0" panose="02000000000000000000" pitchFamily="2" charset="-122"/>
              <a:cs typeface="Kartika" panose="02020503030404060203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043295" y="833755"/>
            <a:ext cx="6005195" cy="5447030"/>
            <a:chOff x="9727" y="1666"/>
            <a:chExt cx="9457" cy="8578"/>
          </a:xfrm>
        </p:grpSpPr>
        <p:grpSp>
          <p:nvGrpSpPr>
            <p:cNvPr id="2" name="Group 1"/>
            <p:cNvGrpSpPr/>
            <p:nvPr/>
          </p:nvGrpSpPr>
          <p:grpSpPr>
            <a:xfrm>
              <a:off x="9727" y="1666"/>
              <a:ext cx="1854" cy="7413"/>
              <a:chOff x="10777" y="1760"/>
              <a:chExt cx="1854" cy="7413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883" t="12207" r="15212" b="74836"/>
              <a:stretch>
                <a:fillRect/>
              </a:stretch>
            </p:blipFill>
            <p:spPr>
              <a:xfrm>
                <a:off x="10777" y="5883"/>
                <a:ext cx="1855" cy="1040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15" t="41503" r="52745" b="41221"/>
              <a:stretch>
                <a:fillRect/>
              </a:stretch>
            </p:blipFill>
            <p:spPr>
              <a:xfrm>
                <a:off x="10889" y="1760"/>
                <a:ext cx="1369" cy="1326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891" t="38498" r="33751" b="38404"/>
              <a:stretch>
                <a:fillRect/>
              </a:stretch>
            </p:blipFill>
            <p:spPr>
              <a:xfrm>
                <a:off x="10777" y="3687"/>
                <a:ext cx="1646" cy="1595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483" t="70798" r="18038" b="6291"/>
              <a:stretch>
                <a:fillRect/>
              </a:stretch>
            </p:blipFill>
            <p:spPr>
              <a:xfrm>
                <a:off x="11218" y="7481"/>
                <a:ext cx="1040" cy="1692"/>
              </a:xfrm>
              <a:prstGeom prst="rect">
                <a:avLst/>
              </a:prstGeom>
            </p:spPr>
          </p:pic>
        </p:grpSp>
        <p:grpSp>
          <p:nvGrpSpPr>
            <p:cNvPr id="4" name="Group 3"/>
            <p:cNvGrpSpPr/>
            <p:nvPr/>
          </p:nvGrpSpPr>
          <p:grpSpPr>
            <a:xfrm>
              <a:off x="11862" y="1666"/>
              <a:ext cx="7323" cy="8579"/>
              <a:chOff x="12729" y="1760"/>
              <a:chExt cx="7323" cy="8579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12729" y="1760"/>
                <a:ext cx="6193" cy="1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6DEEBA"/>
                    </a:solidFill>
                    <a:latin typeface="Calibri" panose="020F0502020204030204" pitchFamily="34" charset="0"/>
                    <a:ea typeface="张海山锐线体2.0" panose="02000000000000000000" pitchFamily="2" charset="-122"/>
                  </a:rPr>
                  <a:t>Introduction To Computer Vision</a:t>
                </a:r>
                <a:endParaRPr lang="en-US" altLang="zh-CN" sz="2800" b="1" dirty="0">
                  <a:solidFill>
                    <a:srgbClr val="6DEEBA"/>
                  </a:solidFill>
                  <a:latin typeface="Calibri" panose="020F0502020204030204" pitchFamily="34" charset="0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2812" y="3687"/>
                <a:ext cx="5815" cy="1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6DEEBA"/>
                    </a:solidFill>
                    <a:latin typeface="Calibri" panose="020F0502020204030204" pitchFamily="34" charset="0"/>
                    <a:ea typeface="张海山锐线体2.0" panose="02000000000000000000" pitchFamily="2" charset="-122"/>
                  </a:rPr>
                  <a:t>Image Processing with OpenCV and Pillow</a:t>
                </a:r>
                <a:endParaRPr lang="en-US" altLang="zh-CN" sz="2800" b="1" dirty="0">
                  <a:solidFill>
                    <a:srgbClr val="6DEEBA"/>
                  </a:solidFill>
                  <a:latin typeface="Calibri" panose="020F0502020204030204" pitchFamily="34" charset="0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2812" y="5861"/>
                <a:ext cx="7240" cy="1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800" b="1" dirty="0">
                    <a:solidFill>
                      <a:srgbClr val="6DEEBA"/>
                    </a:solidFill>
                    <a:latin typeface="Calibri" panose="020F0502020204030204" pitchFamily="34" charset="0"/>
                    <a:ea typeface="张海山锐线体2.0" panose="02000000000000000000" pitchFamily="2" charset="-122"/>
                  </a:rPr>
                  <a:t>Machine Learning Image Classification</a:t>
                </a:r>
                <a:endParaRPr lang="en-US" altLang="zh-CN" sz="2800" b="1" dirty="0">
                  <a:solidFill>
                    <a:srgbClr val="6DEEBA"/>
                  </a:solidFill>
                  <a:latin typeface="Calibri" panose="020F0502020204030204" pitchFamily="34" charset="0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2729" y="7481"/>
                <a:ext cx="6194" cy="2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6DEEBA"/>
                    </a:solidFill>
                    <a:latin typeface="Calibri" panose="020F0502020204030204" pitchFamily="34" charset="0"/>
                    <a:ea typeface="张海山锐线体2.0" panose="02000000000000000000" pitchFamily="2" charset="-122"/>
                  </a:rPr>
                  <a:t>Neural Networks and Deep Learning for Image Classification and Object Detection</a:t>
                </a:r>
                <a:endParaRPr lang="en-US" altLang="zh-CN" sz="2800" b="1" dirty="0">
                  <a:solidFill>
                    <a:srgbClr val="6DEEBA"/>
                  </a:solidFill>
                  <a:latin typeface="Calibri" panose="020F0502020204030204" pitchFamily="34" charset="0"/>
                  <a:ea typeface="张海山锐线体2.0" panose="02000000000000000000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098803" y="-1459832"/>
            <a:ext cx="1098965" cy="1260529"/>
          </a:xfrm>
          <a:prstGeom prst="rect">
            <a:avLst/>
          </a:prstGeom>
          <a:solidFill>
            <a:srgbClr val="6DE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Line 27" descr="e7d195523061f1c0deeec63e560781cfd59afb0ea006f2a87ABB68BF51EA6619813959095094C18C62A12F549504892A4AAA8C1554C6663626E05CA27F281A14E6983772AFC3FB97135759321DEA3D7004FB075A8443E283073C7EE11402F1C24D32D2FE74F71A4064F0F941485321D22D4130602036946E5788CD7B2CC0B65956BB5C2CF0EE38145EE75EA798D75B6B"/>
          <p:cNvSpPr>
            <a:spLocks noChangeShapeType="1"/>
          </p:cNvSpPr>
          <p:nvPr/>
        </p:nvSpPr>
        <p:spPr bwMode="black">
          <a:xfrm>
            <a:off x="2542116" y="4246118"/>
            <a:ext cx="7200000" cy="0"/>
          </a:xfrm>
          <a:prstGeom prst="line">
            <a:avLst/>
          </a:prstGeom>
          <a:noFill/>
          <a:ln w="9525">
            <a:solidFill>
              <a:srgbClr val="6DEEBA"/>
            </a:solidFill>
            <a:prstDash val="solid"/>
            <a:round/>
          </a:ln>
          <a:effectLst>
            <a:outerShdw dist="35921" dir="2700000" algn="ctr" rotWithShape="0">
              <a:srgbClr val="292929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45690" y="4640580"/>
            <a:ext cx="85737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6DEEBA"/>
                </a:solidFill>
                <a:latin typeface="Calibri" panose="020F0502020204030204" pitchFamily="34" charset="0"/>
                <a:ea typeface="张海山锐线体2.0" panose="02000000000000000000" pitchFamily="2" charset="-122"/>
                <a:sym typeface="+mn-ea"/>
              </a:rPr>
              <a:t>Introduction To Computer Vision</a:t>
            </a:r>
            <a:endParaRPr lang="zh-CN" altLang="en-US" sz="4400" b="1" dirty="0">
              <a:solidFill>
                <a:srgbClr val="6DEEBA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3503930" y="929005"/>
            <a:ext cx="5199380" cy="3098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098803" y="-1459832"/>
            <a:ext cx="1098965" cy="1260529"/>
          </a:xfrm>
          <a:prstGeom prst="rect">
            <a:avLst/>
          </a:prstGeom>
          <a:solidFill>
            <a:srgbClr val="6DE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5" t="41503" r="52745" b="41221"/>
          <a:stretch>
            <a:fillRect/>
          </a:stretch>
        </p:blipFill>
        <p:spPr>
          <a:xfrm>
            <a:off x="623611" y="387925"/>
            <a:ext cx="1223478" cy="1184843"/>
          </a:xfrm>
          <a:prstGeom prst="rect">
            <a:avLst/>
          </a:prstGeom>
        </p:spPr>
      </p:pic>
      <p:sp>
        <p:nvSpPr>
          <p:cNvPr id="4" name="Line 27" descr="e7d195523061f1c0deeec63e560781cfd59afb0ea006f2a87ABB68BF51EA6619813959095094C18C62A12F549504892A4AAA8C1554C6663626E05CA27F281A14E6983772AFC3FB97135759321DEA3D7004FB075A8443E283073C7EE11402F1C24D32D2FE74F71A4064F0F941485321D22D4130602036946E5788CD7B2CC0B65956BB5C2CF0EE38145EE75EA798D75B6B"/>
          <p:cNvSpPr>
            <a:spLocks noChangeShapeType="1"/>
          </p:cNvSpPr>
          <p:nvPr/>
        </p:nvSpPr>
        <p:spPr bwMode="black">
          <a:xfrm>
            <a:off x="2197768" y="1426464"/>
            <a:ext cx="4320000" cy="0"/>
          </a:xfrm>
          <a:prstGeom prst="line">
            <a:avLst/>
          </a:prstGeom>
          <a:noFill/>
          <a:ln w="9525">
            <a:solidFill>
              <a:srgbClr val="6DEEBA"/>
            </a:solidFill>
            <a:prstDash val="solid"/>
            <a:round/>
          </a:ln>
          <a:effectLst>
            <a:outerShdw dist="35921" dir="2700000" algn="ctr" rotWithShape="0">
              <a:srgbClr val="292929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45179" y="558833"/>
            <a:ext cx="37007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6DEEBA"/>
                </a:solidFill>
                <a:latin typeface="Calibri" panose="020F0502020204030204" pitchFamily="34" charset="0"/>
                <a:ea typeface="张海山锐线体2.0" panose="02000000000000000000" pitchFamily="2" charset="-122"/>
              </a:rPr>
              <a:t>Computer Vision</a:t>
            </a:r>
            <a:endParaRPr lang="en-US" altLang="zh-CN" sz="4000" b="1" dirty="0">
              <a:solidFill>
                <a:srgbClr val="6DEEBA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315585" y="2596035"/>
            <a:ext cx="5870063" cy="3939541"/>
            <a:chOff x="9084" y="4291"/>
            <a:chExt cx="7747" cy="5040"/>
          </a:xfrm>
        </p:grpSpPr>
        <p:sp>
          <p:nvSpPr>
            <p:cNvPr id="7" name="矩形: 圆角 2"/>
            <p:cNvSpPr/>
            <p:nvPr/>
          </p:nvSpPr>
          <p:spPr>
            <a:xfrm>
              <a:off x="9412" y="4291"/>
              <a:ext cx="7090" cy="5040"/>
            </a:xfrm>
            <a:prstGeom prst="roundRect">
              <a:avLst>
                <a:gd name="adj" fmla="val 5151"/>
              </a:avLst>
            </a:prstGeom>
            <a:noFill/>
            <a:ln w="25400">
              <a:solidFill>
                <a:srgbClr val="6DEE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084" y="5009"/>
              <a:ext cx="7747" cy="90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000" b="1" dirty="0">
                  <a:solidFill>
                    <a:srgbClr val="6DEEBA"/>
                  </a:solidFill>
                  <a:latin typeface="Calibri" panose="020F0502020204030204" pitchFamily="34" charset="0"/>
                </a:rPr>
                <a:t>What it is?</a:t>
              </a:r>
              <a:endParaRPr lang="en-US" altLang="zh-CN" sz="4000" b="1" dirty="0">
                <a:solidFill>
                  <a:srgbClr val="6DEEBA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743" y="6360"/>
              <a:ext cx="6428" cy="191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Calibri" panose="020F0502020204030204" pitchFamily="34" charset="0"/>
                </a:rPr>
                <a:t>field of artificial intelligence (AI) that enables computers and systems to derive meaningful information from digital images, videos and other visual input</a:t>
              </a:r>
              <a:endParaRPr lang="en-US" altLang="zh-CN" sz="20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101" name="Picture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426085" y="3051810"/>
            <a:ext cx="4271645" cy="30029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098803" y="-1459832"/>
            <a:ext cx="1098965" cy="1260529"/>
          </a:xfrm>
          <a:prstGeom prst="rect">
            <a:avLst/>
          </a:prstGeom>
          <a:solidFill>
            <a:srgbClr val="6DE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5" t="41503" r="52745" b="41221"/>
          <a:stretch>
            <a:fillRect/>
          </a:stretch>
        </p:blipFill>
        <p:spPr>
          <a:xfrm>
            <a:off x="623611" y="387925"/>
            <a:ext cx="1223478" cy="1184843"/>
          </a:xfrm>
          <a:prstGeom prst="rect">
            <a:avLst/>
          </a:prstGeom>
        </p:spPr>
      </p:pic>
      <p:sp>
        <p:nvSpPr>
          <p:cNvPr id="4" name="Line 27" descr="e7d195523061f1c0deeec63e560781cfd59afb0ea006f2a87ABB68BF51EA6619813959095094C18C62A12F549504892A4AAA8C1554C6663626E05CA27F281A14E6983772AFC3FB97135759321DEA3D7004FB075A8443E283073C7EE11402F1C24D32D2FE74F71A4064F0F941485321D22D4130602036946E5788CD7B2CC0B65956BB5C2CF0EE38145EE75EA798D75B6B"/>
          <p:cNvSpPr>
            <a:spLocks noChangeShapeType="1"/>
          </p:cNvSpPr>
          <p:nvPr/>
        </p:nvSpPr>
        <p:spPr bwMode="black">
          <a:xfrm>
            <a:off x="2197768" y="1426464"/>
            <a:ext cx="4320000" cy="0"/>
          </a:xfrm>
          <a:prstGeom prst="line">
            <a:avLst/>
          </a:prstGeom>
          <a:noFill/>
          <a:ln w="9525">
            <a:solidFill>
              <a:srgbClr val="6DEEBA"/>
            </a:solidFill>
            <a:prstDash val="solid"/>
            <a:round/>
          </a:ln>
          <a:effectLst>
            <a:outerShdw dist="35921" dir="2700000" algn="ctr" rotWithShape="0">
              <a:srgbClr val="292929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0" name="PA_任意多边形 12"/>
          <p:cNvSpPr/>
          <p:nvPr>
            <p:custDataLst>
              <p:tags r:id="rId2"/>
            </p:custDataLst>
          </p:nvPr>
        </p:nvSpPr>
        <p:spPr bwMode="auto">
          <a:xfrm>
            <a:off x="3623688" y="4156901"/>
            <a:ext cx="1935163" cy="2719387"/>
          </a:xfrm>
          <a:custGeom>
            <a:avLst/>
            <a:gdLst>
              <a:gd name="T0" fmla="*/ 2757 w 2757"/>
              <a:gd name="T1" fmla="*/ 3864 h 3864"/>
              <a:gd name="T2" fmla="*/ 2757 w 2757"/>
              <a:gd name="T3" fmla="*/ 3056 h 3864"/>
              <a:gd name="T4" fmla="*/ 1462 w 2757"/>
              <a:gd name="T5" fmla="*/ 661 h 3864"/>
              <a:gd name="T6" fmla="*/ 722 w 2757"/>
              <a:gd name="T7" fmla="*/ 202 h 3864"/>
              <a:gd name="T8" fmla="*/ 805 w 2757"/>
              <a:gd name="T9" fmla="*/ 67 h 3864"/>
              <a:gd name="T10" fmla="*/ 759 w 2757"/>
              <a:gd name="T11" fmla="*/ 2 h 3864"/>
              <a:gd name="T12" fmla="*/ 51 w 2757"/>
              <a:gd name="T13" fmla="*/ 34 h 3864"/>
              <a:gd name="T14" fmla="*/ 12 w 2757"/>
              <a:gd name="T15" fmla="*/ 97 h 3864"/>
              <a:gd name="T16" fmla="*/ 307 w 2757"/>
              <a:gd name="T17" fmla="*/ 737 h 3864"/>
              <a:gd name="T18" fmla="*/ 384 w 2757"/>
              <a:gd name="T19" fmla="*/ 752 h 3864"/>
              <a:gd name="T20" fmla="*/ 480 w 2757"/>
              <a:gd name="T21" fmla="*/ 595 h 3864"/>
              <a:gd name="T22" fmla="*/ 1161 w 2757"/>
              <a:gd name="T23" fmla="*/ 1018 h 3864"/>
              <a:gd name="T24" fmla="*/ 2295 w 2757"/>
              <a:gd name="T25" fmla="*/ 3002 h 3864"/>
              <a:gd name="T26" fmla="*/ 2295 w 2757"/>
              <a:gd name="T27" fmla="*/ 3864 h 3864"/>
              <a:gd name="T28" fmla="*/ 2757 w 2757"/>
              <a:gd name="T29" fmla="*/ 3864 h 3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7" h="3864">
                <a:moveTo>
                  <a:pt x="2757" y="3864"/>
                </a:moveTo>
                <a:lnTo>
                  <a:pt x="2757" y="3056"/>
                </a:lnTo>
                <a:cubicBezTo>
                  <a:pt x="2757" y="2031"/>
                  <a:pt x="2444" y="1270"/>
                  <a:pt x="1462" y="661"/>
                </a:cubicBezTo>
                <a:lnTo>
                  <a:pt x="722" y="202"/>
                </a:lnTo>
                <a:lnTo>
                  <a:pt x="805" y="67"/>
                </a:lnTo>
                <a:cubicBezTo>
                  <a:pt x="825" y="36"/>
                  <a:pt x="802" y="0"/>
                  <a:pt x="759" y="2"/>
                </a:cubicBezTo>
                <a:lnTo>
                  <a:pt x="51" y="34"/>
                </a:lnTo>
                <a:cubicBezTo>
                  <a:pt x="22" y="35"/>
                  <a:pt x="0" y="71"/>
                  <a:pt x="12" y="97"/>
                </a:cubicBezTo>
                <a:lnTo>
                  <a:pt x="307" y="737"/>
                </a:lnTo>
                <a:cubicBezTo>
                  <a:pt x="322" y="770"/>
                  <a:pt x="364" y="785"/>
                  <a:pt x="384" y="752"/>
                </a:cubicBezTo>
                <a:lnTo>
                  <a:pt x="480" y="595"/>
                </a:lnTo>
                <a:lnTo>
                  <a:pt x="1161" y="1018"/>
                </a:lnTo>
                <a:cubicBezTo>
                  <a:pt x="1976" y="1522"/>
                  <a:pt x="2295" y="2037"/>
                  <a:pt x="2295" y="3002"/>
                </a:cubicBezTo>
                <a:lnTo>
                  <a:pt x="2295" y="3864"/>
                </a:lnTo>
                <a:lnTo>
                  <a:pt x="2757" y="3864"/>
                </a:lnTo>
                <a:close/>
              </a:path>
            </a:pathLst>
          </a:custGeom>
          <a:noFill/>
          <a:ln w="38100">
            <a:solidFill>
              <a:srgbClr val="6DEEBA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PA_任意多边形 13"/>
          <p:cNvSpPr/>
          <p:nvPr>
            <p:custDataLst>
              <p:tags r:id="rId3"/>
            </p:custDataLst>
          </p:nvPr>
        </p:nvSpPr>
        <p:spPr bwMode="auto">
          <a:xfrm>
            <a:off x="4811138" y="3102801"/>
            <a:ext cx="1216025" cy="3773487"/>
          </a:xfrm>
          <a:custGeom>
            <a:avLst/>
            <a:gdLst>
              <a:gd name="T0" fmla="*/ 1270 w 1732"/>
              <a:gd name="T1" fmla="*/ 5362 h 5362"/>
              <a:gd name="T2" fmla="*/ 1732 w 1732"/>
              <a:gd name="T3" fmla="*/ 5362 h 5362"/>
              <a:gd name="T4" fmla="*/ 1732 w 1732"/>
              <a:gd name="T5" fmla="*/ 4676 h 5362"/>
              <a:gd name="T6" fmla="*/ 1128 w 1732"/>
              <a:gd name="T7" fmla="*/ 1513 h 5362"/>
              <a:gd name="T8" fmla="*/ 647 w 1732"/>
              <a:gd name="T9" fmla="*/ 526 h 5362"/>
              <a:gd name="T10" fmla="*/ 791 w 1732"/>
              <a:gd name="T11" fmla="*/ 459 h 5362"/>
              <a:gd name="T12" fmla="*/ 789 w 1732"/>
              <a:gd name="T13" fmla="*/ 379 h 5362"/>
              <a:gd name="T14" fmla="*/ 181 w 1732"/>
              <a:gd name="T15" fmla="*/ 14 h 5362"/>
              <a:gd name="T16" fmla="*/ 114 w 1732"/>
              <a:gd name="T17" fmla="*/ 45 h 5362"/>
              <a:gd name="T18" fmla="*/ 5 w 1732"/>
              <a:gd name="T19" fmla="*/ 742 h 5362"/>
              <a:gd name="T20" fmla="*/ 61 w 1732"/>
              <a:gd name="T21" fmla="*/ 797 h 5362"/>
              <a:gd name="T22" fmla="*/ 227 w 1732"/>
              <a:gd name="T23" fmla="*/ 720 h 5362"/>
              <a:gd name="T24" fmla="*/ 734 w 1732"/>
              <a:gd name="T25" fmla="*/ 1758 h 5362"/>
              <a:gd name="T26" fmla="*/ 1270 w 1732"/>
              <a:gd name="T27" fmla="*/ 4472 h 5362"/>
              <a:gd name="T28" fmla="*/ 1270 w 1732"/>
              <a:gd name="T29" fmla="*/ 5362 h 5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32" h="5362">
                <a:moveTo>
                  <a:pt x="1270" y="5362"/>
                </a:moveTo>
                <a:lnTo>
                  <a:pt x="1732" y="5362"/>
                </a:lnTo>
                <a:lnTo>
                  <a:pt x="1732" y="4676"/>
                </a:lnTo>
                <a:cubicBezTo>
                  <a:pt x="1732" y="3345"/>
                  <a:pt x="1631" y="2545"/>
                  <a:pt x="1128" y="1513"/>
                </a:cubicBezTo>
                <a:lnTo>
                  <a:pt x="647" y="526"/>
                </a:lnTo>
                <a:lnTo>
                  <a:pt x="791" y="459"/>
                </a:lnTo>
                <a:cubicBezTo>
                  <a:pt x="825" y="443"/>
                  <a:pt x="825" y="401"/>
                  <a:pt x="789" y="379"/>
                </a:cubicBezTo>
                <a:lnTo>
                  <a:pt x="181" y="14"/>
                </a:lnTo>
                <a:cubicBezTo>
                  <a:pt x="156" y="0"/>
                  <a:pt x="118" y="17"/>
                  <a:pt x="114" y="45"/>
                </a:cubicBezTo>
                <a:lnTo>
                  <a:pt x="5" y="742"/>
                </a:lnTo>
                <a:cubicBezTo>
                  <a:pt x="0" y="777"/>
                  <a:pt x="26" y="813"/>
                  <a:pt x="61" y="797"/>
                </a:cubicBezTo>
                <a:lnTo>
                  <a:pt x="227" y="720"/>
                </a:lnTo>
                <a:lnTo>
                  <a:pt x="734" y="1758"/>
                </a:lnTo>
                <a:cubicBezTo>
                  <a:pt x="1167" y="2647"/>
                  <a:pt x="1270" y="3321"/>
                  <a:pt x="1270" y="4472"/>
                </a:cubicBezTo>
                <a:lnTo>
                  <a:pt x="1270" y="5362"/>
                </a:lnTo>
                <a:close/>
              </a:path>
            </a:pathLst>
          </a:custGeom>
          <a:noFill/>
          <a:ln w="38100">
            <a:solidFill>
              <a:srgbClr val="6DEEBA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PA_任意多边形 14"/>
          <p:cNvSpPr/>
          <p:nvPr>
            <p:custDataLst>
              <p:tags r:id="rId4"/>
            </p:custDataLst>
          </p:nvPr>
        </p:nvSpPr>
        <p:spPr bwMode="auto">
          <a:xfrm>
            <a:off x="6676451" y="4156901"/>
            <a:ext cx="1933575" cy="2719387"/>
          </a:xfrm>
          <a:custGeom>
            <a:avLst/>
            <a:gdLst>
              <a:gd name="T0" fmla="*/ 0 w 2757"/>
              <a:gd name="T1" fmla="*/ 3864 h 3864"/>
              <a:gd name="T2" fmla="*/ 0 w 2757"/>
              <a:gd name="T3" fmla="*/ 3056 h 3864"/>
              <a:gd name="T4" fmla="*/ 1295 w 2757"/>
              <a:gd name="T5" fmla="*/ 661 h 3864"/>
              <a:gd name="T6" fmla="*/ 2035 w 2757"/>
              <a:gd name="T7" fmla="*/ 202 h 3864"/>
              <a:gd name="T8" fmla="*/ 1952 w 2757"/>
              <a:gd name="T9" fmla="*/ 67 h 3864"/>
              <a:gd name="T10" fmla="*/ 1998 w 2757"/>
              <a:gd name="T11" fmla="*/ 2 h 3864"/>
              <a:gd name="T12" fmla="*/ 2706 w 2757"/>
              <a:gd name="T13" fmla="*/ 34 h 3864"/>
              <a:gd name="T14" fmla="*/ 2745 w 2757"/>
              <a:gd name="T15" fmla="*/ 97 h 3864"/>
              <a:gd name="T16" fmla="*/ 2450 w 2757"/>
              <a:gd name="T17" fmla="*/ 737 h 3864"/>
              <a:gd name="T18" fmla="*/ 2373 w 2757"/>
              <a:gd name="T19" fmla="*/ 752 h 3864"/>
              <a:gd name="T20" fmla="*/ 2277 w 2757"/>
              <a:gd name="T21" fmla="*/ 595 h 3864"/>
              <a:gd name="T22" fmla="*/ 1596 w 2757"/>
              <a:gd name="T23" fmla="*/ 1018 h 3864"/>
              <a:gd name="T24" fmla="*/ 462 w 2757"/>
              <a:gd name="T25" fmla="*/ 3002 h 3864"/>
              <a:gd name="T26" fmla="*/ 462 w 2757"/>
              <a:gd name="T27" fmla="*/ 3864 h 3864"/>
              <a:gd name="T28" fmla="*/ 0 w 2757"/>
              <a:gd name="T29" fmla="*/ 3864 h 3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7" h="3864">
                <a:moveTo>
                  <a:pt x="0" y="3864"/>
                </a:moveTo>
                <a:lnTo>
                  <a:pt x="0" y="3056"/>
                </a:lnTo>
                <a:cubicBezTo>
                  <a:pt x="0" y="2031"/>
                  <a:pt x="313" y="1270"/>
                  <a:pt x="1295" y="661"/>
                </a:cubicBezTo>
                <a:lnTo>
                  <a:pt x="2035" y="202"/>
                </a:lnTo>
                <a:lnTo>
                  <a:pt x="1952" y="67"/>
                </a:lnTo>
                <a:cubicBezTo>
                  <a:pt x="1933" y="36"/>
                  <a:pt x="1955" y="0"/>
                  <a:pt x="1998" y="2"/>
                </a:cubicBezTo>
                <a:lnTo>
                  <a:pt x="2706" y="34"/>
                </a:lnTo>
                <a:cubicBezTo>
                  <a:pt x="2735" y="35"/>
                  <a:pt x="2757" y="71"/>
                  <a:pt x="2745" y="97"/>
                </a:cubicBezTo>
                <a:lnTo>
                  <a:pt x="2450" y="737"/>
                </a:lnTo>
                <a:cubicBezTo>
                  <a:pt x="2435" y="770"/>
                  <a:pt x="2394" y="785"/>
                  <a:pt x="2373" y="752"/>
                </a:cubicBezTo>
                <a:lnTo>
                  <a:pt x="2277" y="595"/>
                </a:lnTo>
                <a:lnTo>
                  <a:pt x="1596" y="1018"/>
                </a:lnTo>
                <a:cubicBezTo>
                  <a:pt x="781" y="1522"/>
                  <a:pt x="462" y="2037"/>
                  <a:pt x="462" y="3002"/>
                </a:cubicBezTo>
                <a:lnTo>
                  <a:pt x="462" y="3864"/>
                </a:lnTo>
                <a:lnTo>
                  <a:pt x="0" y="3864"/>
                </a:lnTo>
                <a:close/>
              </a:path>
            </a:pathLst>
          </a:custGeom>
          <a:noFill/>
          <a:ln w="38100">
            <a:solidFill>
              <a:srgbClr val="6DEEBA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PA_任意多边形 15"/>
          <p:cNvSpPr/>
          <p:nvPr>
            <p:custDataLst>
              <p:tags r:id="rId5"/>
            </p:custDataLst>
          </p:nvPr>
        </p:nvSpPr>
        <p:spPr bwMode="auto">
          <a:xfrm>
            <a:off x="6208138" y="3102801"/>
            <a:ext cx="1214438" cy="3773487"/>
          </a:xfrm>
          <a:custGeom>
            <a:avLst/>
            <a:gdLst>
              <a:gd name="T0" fmla="*/ 462 w 1732"/>
              <a:gd name="T1" fmla="*/ 5362 h 5362"/>
              <a:gd name="T2" fmla="*/ 0 w 1732"/>
              <a:gd name="T3" fmla="*/ 5362 h 5362"/>
              <a:gd name="T4" fmla="*/ 0 w 1732"/>
              <a:gd name="T5" fmla="*/ 4676 h 5362"/>
              <a:gd name="T6" fmla="*/ 604 w 1732"/>
              <a:gd name="T7" fmla="*/ 1513 h 5362"/>
              <a:gd name="T8" fmla="*/ 1086 w 1732"/>
              <a:gd name="T9" fmla="*/ 526 h 5362"/>
              <a:gd name="T10" fmla="*/ 941 w 1732"/>
              <a:gd name="T11" fmla="*/ 459 h 5362"/>
              <a:gd name="T12" fmla="*/ 944 w 1732"/>
              <a:gd name="T13" fmla="*/ 379 h 5362"/>
              <a:gd name="T14" fmla="*/ 1552 w 1732"/>
              <a:gd name="T15" fmla="*/ 14 h 5362"/>
              <a:gd name="T16" fmla="*/ 1618 w 1732"/>
              <a:gd name="T17" fmla="*/ 45 h 5362"/>
              <a:gd name="T18" fmla="*/ 1727 w 1732"/>
              <a:gd name="T19" fmla="*/ 742 h 5362"/>
              <a:gd name="T20" fmla="*/ 1671 w 1732"/>
              <a:gd name="T21" fmla="*/ 797 h 5362"/>
              <a:gd name="T22" fmla="*/ 1505 w 1732"/>
              <a:gd name="T23" fmla="*/ 720 h 5362"/>
              <a:gd name="T24" fmla="*/ 999 w 1732"/>
              <a:gd name="T25" fmla="*/ 1758 h 5362"/>
              <a:gd name="T26" fmla="*/ 462 w 1732"/>
              <a:gd name="T27" fmla="*/ 4472 h 5362"/>
              <a:gd name="T28" fmla="*/ 462 w 1732"/>
              <a:gd name="T29" fmla="*/ 5362 h 5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32" h="5362">
                <a:moveTo>
                  <a:pt x="462" y="5362"/>
                </a:moveTo>
                <a:lnTo>
                  <a:pt x="0" y="5362"/>
                </a:lnTo>
                <a:lnTo>
                  <a:pt x="0" y="4676"/>
                </a:lnTo>
                <a:cubicBezTo>
                  <a:pt x="0" y="3345"/>
                  <a:pt x="101" y="2545"/>
                  <a:pt x="604" y="1513"/>
                </a:cubicBezTo>
                <a:lnTo>
                  <a:pt x="1086" y="526"/>
                </a:lnTo>
                <a:lnTo>
                  <a:pt x="941" y="459"/>
                </a:lnTo>
                <a:cubicBezTo>
                  <a:pt x="908" y="443"/>
                  <a:pt x="907" y="401"/>
                  <a:pt x="944" y="379"/>
                </a:cubicBezTo>
                <a:lnTo>
                  <a:pt x="1552" y="14"/>
                </a:lnTo>
                <a:cubicBezTo>
                  <a:pt x="1576" y="0"/>
                  <a:pt x="1614" y="17"/>
                  <a:pt x="1618" y="45"/>
                </a:cubicBezTo>
                <a:lnTo>
                  <a:pt x="1727" y="742"/>
                </a:lnTo>
                <a:cubicBezTo>
                  <a:pt x="1732" y="777"/>
                  <a:pt x="1706" y="813"/>
                  <a:pt x="1671" y="797"/>
                </a:cubicBezTo>
                <a:lnTo>
                  <a:pt x="1505" y="720"/>
                </a:lnTo>
                <a:lnTo>
                  <a:pt x="999" y="1758"/>
                </a:lnTo>
                <a:cubicBezTo>
                  <a:pt x="565" y="2647"/>
                  <a:pt x="462" y="3321"/>
                  <a:pt x="462" y="4472"/>
                </a:cubicBezTo>
                <a:lnTo>
                  <a:pt x="462" y="5362"/>
                </a:lnTo>
                <a:close/>
              </a:path>
            </a:pathLst>
          </a:custGeom>
          <a:noFill/>
          <a:ln w="38100">
            <a:solidFill>
              <a:srgbClr val="6DEEBA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045179" y="558833"/>
            <a:ext cx="69697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6DEEBA"/>
                </a:solidFill>
                <a:latin typeface="Calibri" panose="020F0502020204030204" pitchFamily="34" charset="0"/>
                <a:ea typeface="张海山锐线体2.0" panose="02000000000000000000" pitchFamily="2" charset="-122"/>
              </a:rPr>
              <a:t>Applications of Computer Vision</a:t>
            </a:r>
            <a:endParaRPr lang="zh-CN" altLang="en-US" sz="4000" b="1" dirty="0">
              <a:solidFill>
                <a:srgbClr val="6DEEBA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127232" y="3698431"/>
            <a:ext cx="2497122" cy="1289838"/>
            <a:chOff x="1672659" y="2432856"/>
            <a:chExt cx="2221171" cy="1147302"/>
          </a:xfrm>
        </p:grpSpPr>
        <p:sp>
          <p:nvSpPr>
            <p:cNvPr id="28" name="文本框 27"/>
            <p:cNvSpPr txBox="1"/>
            <p:nvPr/>
          </p:nvSpPr>
          <p:spPr>
            <a:xfrm>
              <a:off x="1672659" y="2432856"/>
              <a:ext cx="2133781" cy="4095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en-US" altLang="zh-CN" sz="2400" b="1" dirty="0">
                  <a:solidFill>
                    <a:srgbClr val="6DEEBA"/>
                  </a:solidFill>
                  <a:latin typeface="Calibri" panose="020F0502020204030204" pitchFamily="34" charset="0"/>
                </a:rPr>
                <a:t>Medicine</a:t>
              </a:r>
              <a:endParaRPr lang="zh-CN" altLang="en-US" sz="2400" b="1" dirty="0">
                <a:solidFill>
                  <a:srgbClr val="6DEEBA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885120" y="2751555"/>
              <a:ext cx="2008710" cy="82860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 algn="l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diagnosis</a:t>
              </a:r>
              <a:endParaRPr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  <a:p>
              <a:pPr marL="171450" indent="-171450" algn="l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covid detection</a:t>
              </a:r>
              <a:endParaRPr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  <a:p>
              <a:pPr marL="171450" indent="-171450" algn="l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cancer detection</a:t>
              </a:r>
              <a:endParaRPr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344125" y="2363001"/>
            <a:ext cx="2398875" cy="658012"/>
            <a:chOff x="1672659" y="2432856"/>
            <a:chExt cx="2133781" cy="585297"/>
          </a:xfrm>
        </p:grpSpPr>
        <p:sp>
          <p:nvSpPr>
            <p:cNvPr id="31" name="文本框 30"/>
            <p:cNvSpPr txBox="1"/>
            <p:nvPr/>
          </p:nvSpPr>
          <p:spPr>
            <a:xfrm>
              <a:off x="1672659" y="2432856"/>
              <a:ext cx="2133781" cy="35471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en-US" altLang="zh-CN" sz="2000" b="1" dirty="0">
                  <a:solidFill>
                    <a:srgbClr val="6DEEBA"/>
                  </a:solidFill>
                  <a:latin typeface="Calibri" panose="020F0502020204030204" pitchFamily="34" charset="0"/>
                </a:rPr>
                <a:t>Driving</a:t>
              </a:r>
              <a:endParaRPr lang="zh-CN" altLang="en-US" sz="2000" b="1" dirty="0">
                <a:solidFill>
                  <a:srgbClr val="6DEEBA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741089" y="2687729"/>
              <a:ext cx="2008710" cy="3304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 algn="l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Self Driving Cars</a:t>
              </a:r>
              <a:endParaRPr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603233" y="2250758"/>
            <a:ext cx="2398875" cy="1218082"/>
            <a:chOff x="1672659" y="2432856"/>
            <a:chExt cx="2133781" cy="1083476"/>
          </a:xfrm>
        </p:grpSpPr>
        <p:sp>
          <p:nvSpPr>
            <p:cNvPr id="34" name="文本框 33"/>
            <p:cNvSpPr txBox="1"/>
            <p:nvPr/>
          </p:nvSpPr>
          <p:spPr>
            <a:xfrm>
              <a:off x="1672659" y="2432856"/>
              <a:ext cx="2133781" cy="35471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en-US" altLang="zh-CN" sz="2000" b="1" dirty="0">
                  <a:solidFill>
                    <a:srgbClr val="6DEEBA"/>
                  </a:solidFill>
                  <a:latin typeface="Calibri" panose="020F0502020204030204" pitchFamily="34" charset="0"/>
                </a:rPr>
                <a:t>Manufacturing</a:t>
              </a:r>
              <a:endParaRPr lang="zh-CN" altLang="en-US" sz="2000" b="1" dirty="0">
                <a:solidFill>
                  <a:srgbClr val="6DEEBA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741089" y="2687729"/>
              <a:ext cx="2008710" cy="82860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 algn="l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Anomaly Detection</a:t>
              </a:r>
              <a:endParaRPr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  <a:p>
              <a:pPr marL="171450" indent="-171450" algn="l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Finding Cracks</a:t>
              </a:r>
              <a:endParaRPr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  <a:p>
              <a:pPr marL="171450" indent="-171450" algn="l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Geological Sites</a:t>
              </a:r>
              <a:endParaRPr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810210" y="3698431"/>
            <a:ext cx="2654049" cy="658012"/>
            <a:chOff x="1741089" y="2432856"/>
            <a:chExt cx="2360756" cy="585297"/>
          </a:xfrm>
        </p:grpSpPr>
        <p:sp>
          <p:nvSpPr>
            <p:cNvPr id="37" name="文本框 36"/>
            <p:cNvSpPr txBox="1"/>
            <p:nvPr/>
          </p:nvSpPr>
          <p:spPr>
            <a:xfrm>
              <a:off x="1968064" y="2432856"/>
              <a:ext cx="2133781" cy="35471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en-US" altLang="zh-CN" sz="2000" b="1" dirty="0">
                  <a:solidFill>
                    <a:srgbClr val="6DEEBA"/>
                  </a:solidFill>
                  <a:latin typeface="Calibri" panose="020F0502020204030204" pitchFamily="34" charset="0"/>
                </a:rPr>
                <a:t>Security</a:t>
              </a:r>
              <a:endParaRPr lang="zh-CN" altLang="en-US" sz="2000" b="1" dirty="0">
                <a:solidFill>
                  <a:srgbClr val="6DEEBA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741089" y="2687729"/>
              <a:ext cx="2008710" cy="3304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 algn="ctr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Face detection</a:t>
              </a:r>
              <a:endParaRPr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3208655" y="145986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098803" y="-1459832"/>
            <a:ext cx="1098965" cy="1260529"/>
          </a:xfrm>
          <a:prstGeom prst="rect">
            <a:avLst/>
          </a:prstGeom>
          <a:solidFill>
            <a:srgbClr val="6DE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Line 27" descr="e7d195523061f1c0deeec63e560781cfd59afb0ea006f2a87ABB68BF51EA6619813959095094C18C62A12F549504892A4AAA8C1554C6663626E05CA27F281A14E6983772AFC3FB97135759321DEA3D7004FB075A8443E283073C7EE11402F1C24D32D2FE74F71A4064F0F941485321D22D4130602036946E5788CD7B2CC0B65956BB5C2CF0EE38145EE75EA798D75B6B"/>
          <p:cNvSpPr>
            <a:spLocks noChangeShapeType="1"/>
          </p:cNvSpPr>
          <p:nvPr/>
        </p:nvSpPr>
        <p:spPr bwMode="black">
          <a:xfrm>
            <a:off x="2542116" y="4864608"/>
            <a:ext cx="7200000" cy="0"/>
          </a:xfrm>
          <a:prstGeom prst="line">
            <a:avLst/>
          </a:prstGeom>
          <a:noFill/>
          <a:ln w="9525">
            <a:solidFill>
              <a:srgbClr val="6DEEBA"/>
            </a:solidFill>
            <a:prstDash val="solid"/>
            <a:round/>
          </a:ln>
          <a:effectLst>
            <a:outerShdw dist="35921" dir="2700000" algn="ctr" rotWithShape="0">
              <a:srgbClr val="292929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1" t="38498" r="33751" b="38404"/>
          <a:stretch>
            <a:fillRect/>
          </a:stretch>
        </p:blipFill>
        <p:spPr>
          <a:xfrm>
            <a:off x="4262922" y="1154995"/>
            <a:ext cx="3527766" cy="3416658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183640" y="5043805"/>
            <a:ext cx="991679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 b="1" dirty="0">
                <a:solidFill>
                  <a:srgbClr val="6DEEBA"/>
                </a:solidFill>
                <a:latin typeface="Calibri" panose="020F0502020204030204" pitchFamily="34" charset="0"/>
                <a:ea typeface="张海山锐线体2.0" panose="02000000000000000000" pitchFamily="2" charset="-122"/>
                <a:sym typeface="+mn-ea"/>
              </a:rPr>
              <a:t>Image Processing with OpenCV and Pillow</a:t>
            </a:r>
            <a:endParaRPr lang="en-US" altLang="zh-CN" sz="4400" b="1" dirty="0">
              <a:solidFill>
                <a:srgbClr val="6DEEBA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2876550"/>
            <a:ext cx="3289935" cy="16948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075" y="2876550"/>
            <a:ext cx="3405505" cy="1694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098803" y="-1459832"/>
            <a:ext cx="1098965" cy="1260529"/>
          </a:xfrm>
          <a:prstGeom prst="rect">
            <a:avLst/>
          </a:prstGeom>
          <a:solidFill>
            <a:srgbClr val="6DE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Line 27" descr="e7d195523061f1c0deeec63e560781cfd59afb0ea006f2a87ABB68BF51EA6619813959095094C18C62A12F549504892A4AAA8C1554C6663626E05CA27F281A14E6983772AFC3FB97135759321DEA3D7004FB075A8443E283073C7EE11402F1C24D32D2FE74F71A4064F0F941485321D22D4130602036946E5788CD7B2CC0B65956BB5C2CF0EE38145EE75EA798D75B6B"/>
          <p:cNvSpPr>
            <a:spLocks noChangeShapeType="1"/>
          </p:cNvSpPr>
          <p:nvPr/>
        </p:nvSpPr>
        <p:spPr bwMode="black">
          <a:xfrm>
            <a:off x="2197768" y="1426464"/>
            <a:ext cx="4320000" cy="0"/>
          </a:xfrm>
          <a:prstGeom prst="line">
            <a:avLst/>
          </a:prstGeom>
          <a:noFill/>
          <a:ln w="9525">
            <a:solidFill>
              <a:srgbClr val="6DEEBA"/>
            </a:solidFill>
            <a:prstDash val="solid"/>
            <a:round/>
          </a:ln>
          <a:effectLst>
            <a:outerShdw dist="35921" dir="2700000" algn="ctr" rotWithShape="0">
              <a:srgbClr val="292929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1" t="38498" r="33751" b="38404"/>
          <a:stretch>
            <a:fillRect/>
          </a:stretch>
        </p:blipFill>
        <p:spPr>
          <a:xfrm>
            <a:off x="506774" y="387925"/>
            <a:ext cx="1340315" cy="1298101"/>
          </a:xfrm>
          <a:prstGeom prst="rect">
            <a:avLst/>
          </a:prstGeom>
        </p:spPr>
      </p:pic>
      <p:sp>
        <p:nvSpPr>
          <p:cNvPr id="8" name="Freeform 44"/>
          <p:cNvSpPr/>
          <p:nvPr/>
        </p:nvSpPr>
        <p:spPr bwMode="auto">
          <a:xfrm>
            <a:off x="6946827" y="3311523"/>
            <a:ext cx="609906" cy="503836"/>
          </a:xfrm>
          <a:custGeom>
            <a:avLst/>
            <a:gdLst>
              <a:gd name="T0" fmla="*/ 161 w 161"/>
              <a:gd name="T1" fmla="*/ 122 h 133"/>
              <a:gd name="T2" fmla="*/ 144 w 161"/>
              <a:gd name="T3" fmla="*/ 133 h 133"/>
              <a:gd name="T4" fmla="*/ 36 w 161"/>
              <a:gd name="T5" fmla="*/ 34 h 133"/>
              <a:gd name="T6" fmla="*/ 28 w 161"/>
              <a:gd name="T7" fmla="*/ 50 h 133"/>
              <a:gd name="T8" fmla="*/ 0 w 161"/>
              <a:gd name="T9" fmla="*/ 3 h 133"/>
              <a:gd name="T10" fmla="*/ 54 w 161"/>
              <a:gd name="T11" fmla="*/ 0 h 133"/>
              <a:gd name="T12" fmla="*/ 45 w 161"/>
              <a:gd name="T13" fmla="*/ 16 h 133"/>
              <a:gd name="T14" fmla="*/ 161 w 161"/>
              <a:gd name="T15" fmla="*/ 122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1" h="133">
                <a:moveTo>
                  <a:pt x="161" y="122"/>
                </a:moveTo>
                <a:cubicBezTo>
                  <a:pt x="144" y="133"/>
                  <a:pt x="144" y="133"/>
                  <a:pt x="144" y="133"/>
                </a:cubicBezTo>
                <a:cubicBezTo>
                  <a:pt x="118" y="95"/>
                  <a:pt x="81" y="61"/>
                  <a:pt x="36" y="34"/>
                </a:cubicBezTo>
                <a:cubicBezTo>
                  <a:pt x="28" y="50"/>
                  <a:pt x="28" y="50"/>
                  <a:pt x="28" y="50"/>
                </a:cubicBezTo>
                <a:cubicBezTo>
                  <a:pt x="0" y="3"/>
                  <a:pt x="0" y="3"/>
                  <a:pt x="0" y="3"/>
                </a:cubicBezTo>
                <a:cubicBezTo>
                  <a:pt x="54" y="0"/>
                  <a:pt x="54" y="0"/>
                  <a:pt x="54" y="0"/>
                </a:cubicBezTo>
                <a:cubicBezTo>
                  <a:pt x="45" y="16"/>
                  <a:pt x="45" y="16"/>
                  <a:pt x="45" y="16"/>
                </a:cubicBezTo>
                <a:cubicBezTo>
                  <a:pt x="94" y="45"/>
                  <a:pt x="133" y="81"/>
                  <a:pt x="161" y="122"/>
                </a:cubicBezTo>
                <a:close/>
              </a:path>
            </a:pathLst>
          </a:custGeom>
          <a:solidFill>
            <a:srgbClr val="6DEEB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" name="Freeform 61"/>
          <p:cNvSpPr/>
          <p:nvPr/>
        </p:nvSpPr>
        <p:spPr bwMode="auto">
          <a:xfrm>
            <a:off x="6621038" y="5099572"/>
            <a:ext cx="636424" cy="337153"/>
          </a:xfrm>
          <a:custGeom>
            <a:avLst/>
            <a:gdLst>
              <a:gd name="T0" fmla="*/ 168 w 168"/>
              <a:gd name="T1" fmla="*/ 0 h 89"/>
              <a:gd name="T2" fmla="*/ 145 w 168"/>
              <a:gd name="T3" fmla="*/ 50 h 89"/>
              <a:gd name="T4" fmla="*/ 135 w 168"/>
              <a:gd name="T5" fmla="*/ 35 h 89"/>
              <a:gd name="T6" fmla="*/ 5 w 168"/>
              <a:gd name="T7" fmla="*/ 89 h 89"/>
              <a:gd name="T8" fmla="*/ 0 w 168"/>
              <a:gd name="T9" fmla="*/ 70 h 89"/>
              <a:gd name="T10" fmla="*/ 124 w 168"/>
              <a:gd name="T11" fmla="*/ 19 h 89"/>
              <a:gd name="T12" fmla="*/ 114 w 168"/>
              <a:gd name="T13" fmla="*/ 4 h 89"/>
              <a:gd name="T14" fmla="*/ 168 w 168"/>
              <a:gd name="T1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8" h="89">
                <a:moveTo>
                  <a:pt x="168" y="0"/>
                </a:moveTo>
                <a:cubicBezTo>
                  <a:pt x="145" y="50"/>
                  <a:pt x="145" y="50"/>
                  <a:pt x="145" y="50"/>
                </a:cubicBezTo>
                <a:cubicBezTo>
                  <a:pt x="135" y="35"/>
                  <a:pt x="135" y="35"/>
                  <a:pt x="135" y="35"/>
                </a:cubicBezTo>
                <a:cubicBezTo>
                  <a:pt x="96" y="59"/>
                  <a:pt x="53" y="77"/>
                  <a:pt x="5" y="89"/>
                </a:cubicBezTo>
                <a:cubicBezTo>
                  <a:pt x="0" y="70"/>
                  <a:pt x="0" y="70"/>
                  <a:pt x="0" y="70"/>
                </a:cubicBezTo>
                <a:cubicBezTo>
                  <a:pt x="45" y="58"/>
                  <a:pt x="87" y="41"/>
                  <a:pt x="124" y="19"/>
                </a:cubicBezTo>
                <a:cubicBezTo>
                  <a:pt x="114" y="4"/>
                  <a:pt x="114" y="4"/>
                  <a:pt x="114" y="4"/>
                </a:cubicBezTo>
                <a:lnTo>
                  <a:pt x="168" y="0"/>
                </a:lnTo>
                <a:close/>
              </a:path>
            </a:pathLst>
          </a:custGeom>
          <a:solidFill>
            <a:srgbClr val="6DEEB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Freeform 62"/>
          <p:cNvSpPr/>
          <p:nvPr/>
        </p:nvSpPr>
        <p:spPr bwMode="auto">
          <a:xfrm>
            <a:off x="4685249" y="4796512"/>
            <a:ext cx="609906" cy="503836"/>
          </a:xfrm>
          <a:custGeom>
            <a:avLst/>
            <a:gdLst>
              <a:gd name="T0" fmla="*/ 107 w 161"/>
              <a:gd name="T1" fmla="*/ 133 h 133"/>
              <a:gd name="T2" fmla="*/ 116 w 161"/>
              <a:gd name="T3" fmla="*/ 117 h 133"/>
              <a:gd name="T4" fmla="*/ 0 w 161"/>
              <a:gd name="T5" fmla="*/ 11 h 133"/>
              <a:gd name="T6" fmla="*/ 17 w 161"/>
              <a:gd name="T7" fmla="*/ 0 h 133"/>
              <a:gd name="T8" fmla="*/ 125 w 161"/>
              <a:gd name="T9" fmla="*/ 99 h 133"/>
              <a:gd name="T10" fmla="*/ 133 w 161"/>
              <a:gd name="T11" fmla="*/ 84 h 133"/>
              <a:gd name="T12" fmla="*/ 161 w 161"/>
              <a:gd name="T13" fmla="*/ 130 h 133"/>
              <a:gd name="T14" fmla="*/ 107 w 161"/>
              <a:gd name="T15" fmla="*/ 133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1" h="133">
                <a:moveTo>
                  <a:pt x="107" y="133"/>
                </a:moveTo>
                <a:cubicBezTo>
                  <a:pt x="116" y="117"/>
                  <a:pt x="116" y="117"/>
                  <a:pt x="116" y="117"/>
                </a:cubicBezTo>
                <a:cubicBezTo>
                  <a:pt x="67" y="89"/>
                  <a:pt x="28" y="52"/>
                  <a:pt x="0" y="11"/>
                </a:cubicBezTo>
                <a:cubicBezTo>
                  <a:pt x="17" y="0"/>
                  <a:pt x="17" y="0"/>
                  <a:pt x="17" y="0"/>
                </a:cubicBezTo>
                <a:cubicBezTo>
                  <a:pt x="43" y="38"/>
                  <a:pt x="80" y="72"/>
                  <a:pt x="125" y="99"/>
                </a:cubicBezTo>
                <a:cubicBezTo>
                  <a:pt x="133" y="84"/>
                  <a:pt x="133" y="84"/>
                  <a:pt x="133" y="84"/>
                </a:cubicBezTo>
                <a:cubicBezTo>
                  <a:pt x="161" y="130"/>
                  <a:pt x="161" y="130"/>
                  <a:pt x="161" y="130"/>
                </a:cubicBezTo>
                <a:lnTo>
                  <a:pt x="107" y="133"/>
                </a:lnTo>
                <a:close/>
              </a:path>
            </a:pathLst>
          </a:custGeom>
          <a:solidFill>
            <a:srgbClr val="6DEEB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2" name="Freeform 63"/>
          <p:cNvSpPr/>
          <p:nvPr/>
        </p:nvSpPr>
        <p:spPr bwMode="auto">
          <a:xfrm>
            <a:off x="4992095" y="3175145"/>
            <a:ext cx="628848" cy="333365"/>
          </a:xfrm>
          <a:custGeom>
            <a:avLst/>
            <a:gdLst>
              <a:gd name="T0" fmla="*/ 44 w 166"/>
              <a:gd name="T1" fmla="*/ 70 h 88"/>
              <a:gd name="T2" fmla="*/ 54 w 166"/>
              <a:gd name="T3" fmla="*/ 84 h 88"/>
              <a:gd name="T4" fmla="*/ 0 w 166"/>
              <a:gd name="T5" fmla="*/ 88 h 88"/>
              <a:gd name="T6" fmla="*/ 23 w 166"/>
              <a:gd name="T7" fmla="*/ 38 h 88"/>
              <a:gd name="T8" fmla="*/ 33 w 166"/>
              <a:gd name="T9" fmla="*/ 53 h 88"/>
              <a:gd name="T10" fmla="*/ 161 w 166"/>
              <a:gd name="T11" fmla="*/ 0 h 88"/>
              <a:gd name="T12" fmla="*/ 166 w 166"/>
              <a:gd name="T13" fmla="*/ 20 h 88"/>
              <a:gd name="T14" fmla="*/ 44 w 166"/>
              <a:gd name="T15" fmla="*/ 7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6" h="88">
                <a:moveTo>
                  <a:pt x="44" y="70"/>
                </a:moveTo>
                <a:cubicBezTo>
                  <a:pt x="54" y="84"/>
                  <a:pt x="54" y="84"/>
                  <a:pt x="54" y="84"/>
                </a:cubicBezTo>
                <a:cubicBezTo>
                  <a:pt x="0" y="88"/>
                  <a:pt x="0" y="88"/>
                  <a:pt x="0" y="88"/>
                </a:cubicBezTo>
                <a:cubicBezTo>
                  <a:pt x="23" y="38"/>
                  <a:pt x="23" y="38"/>
                  <a:pt x="23" y="38"/>
                </a:cubicBezTo>
                <a:cubicBezTo>
                  <a:pt x="33" y="53"/>
                  <a:pt x="33" y="53"/>
                  <a:pt x="33" y="53"/>
                </a:cubicBezTo>
                <a:cubicBezTo>
                  <a:pt x="71" y="30"/>
                  <a:pt x="114" y="12"/>
                  <a:pt x="161" y="0"/>
                </a:cubicBezTo>
                <a:cubicBezTo>
                  <a:pt x="166" y="20"/>
                  <a:pt x="166" y="20"/>
                  <a:pt x="166" y="20"/>
                </a:cubicBezTo>
                <a:cubicBezTo>
                  <a:pt x="121" y="31"/>
                  <a:pt x="81" y="48"/>
                  <a:pt x="44" y="70"/>
                </a:cubicBezTo>
                <a:close/>
              </a:path>
            </a:pathLst>
          </a:custGeom>
          <a:solidFill>
            <a:srgbClr val="6DEEB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Line 64"/>
          <p:cNvSpPr>
            <a:spLocks noChangeShapeType="1"/>
          </p:cNvSpPr>
          <p:nvPr/>
        </p:nvSpPr>
        <p:spPr bwMode="auto">
          <a:xfrm>
            <a:off x="5139836" y="340622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4" name="Line 65"/>
          <p:cNvSpPr>
            <a:spLocks noChangeShapeType="1"/>
          </p:cNvSpPr>
          <p:nvPr/>
        </p:nvSpPr>
        <p:spPr bwMode="auto">
          <a:xfrm>
            <a:off x="5139836" y="340622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5" name="Freeform 45"/>
          <p:cNvSpPr/>
          <p:nvPr/>
        </p:nvSpPr>
        <p:spPr bwMode="auto">
          <a:xfrm>
            <a:off x="5355766" y="2758440"/>
            <a:ext cx="1530448" cy="1375131"/>
          </a:xfrm>
          <a:custGeom>
            <a:avLst/>
            <a:gdLst>
              <a:gd name="T0" fmla="*/ 131 w 404"/>
              <a:gd name="T1" fmla="*/ 363 h 363"/>
              <a:gd name="T2" fmla="*/ 80 w 404"/>
              <a:gd name="T3" fmla="*/ 334 h 363"/>
              <a:gd name="T4" fmla="*/ 10 w 404"/>
              <a:gd name="T5" fmla="*/ 211 h 363"/>
              <a:gd name="T6" fmla="*/ 10 w 404"/>
              <a:gd name="T7" fmla="*/ 152 h 363"/>
              <a:gd name="T8" fmla="*/ 80 w 404"/>
              <a:gd name="T9" fmla="*/ 30 h 363"/>
              <a:gd name="T10" fmla="*/ 131 w 404"/>
              <a:gd name="T11" fmla="*/ 0 h 363"/>
              <a:gd name="T12" fmla="*/ 273 w 404"/>
              <a:gd name="T13" fmla="*/ 0 h 363"/>
              <a:gd name="T14" fmla="*/ 324 w 404"/>
              <a:gd name="T15" fmla="*/ 30 h 363"/>
              <a:gd name="T16" fmla="*/ 394 w 404"/>
              <a:gd name="T17" fmla="*/ 152 h 363"/>
              <a:gd name="T18" fmla="*/ 394 w 404"/>
              <a:gd name="T19" fmla="*/ 211 h 363"/>
              <a:gd name="T20" fmla="*/ 324 w 404"/>
              <a:gd name="T21" fmla="*/ 334 h 363"/>
              <a:gd name="T22" fmla="*/ 273 w 404"/>
              <a:gd name="T23" fmla="*/ 363 h 363"/>
              <a:gd name="T24" fmla="*/ 131 w 404"/>
              <a:gd name="T25" fmla="*/ 363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4" h="363">
                <a:moveTo>
                  <a:pt x="131" y="363"/>
                </a:moveTo>
                <a:cubicBezTo>
                  <a:pt x="113" y="363"/>
                  <a:pt x="90" y="350"/>
                  <a:pt x="80" y="334"/>
                </a:cubicBezTo>
                <a:cubicBezTo>
                  <a:pt x="10" y="211"/>
                  <a:pt x="10" y="211"/>
                  <a:pt x="10" y="211"/>
                </a:cubicBezTo>
                <a:cubicBezTo>
                  <a:pt x="0" y="195"/>
                  <a:pt x="0" y="169"/>
                  <a:pt x="10" y="152"/>
                </a:cubicBezTo>
                <a:cubicBezTo>
                  <a:pt x="80" y="30"/>
                  <a:pt x="80" y="30"/>
                  <a:pt x="80" y="30"/>
                </a:cubicBezTo>
                <a:cubicBezTo>
                  <a:pt x="90" y="14"/>
                  <a:pt x="113" y="0"/>
                  <a:pt x="131" y="0"/>
                </a:cubicBezTo>
                <a:cubicBezTo>
                  <a:pt x="273" y="0"/>
                  <a:pt x="273" y="0"/>
                  <a:pt x="273" y="0"/>
                </a:cubicBezTo>
                <a:cubicBezTo>
                  <a:pt x="291" y="0"/>
                  <a:pt x="314" y="14"/>
                  <a:pt x="324" y="30"/>
                </a:cubicBezTo>
                <a:cubicBezTo>
                  <a:pt x="394" y="152"/>
                  <a:pt x="394" y="152"/>
                  <a:pt x="394" y="152"/>
                </a:cubicBezTo>
                <a:cubicBezTo>
                  <a:pt x="404" y="169"/>
                  <a:pt x="404" y="195"/>
                  <a:pt x="394" y="211"/>
                </a:cubicBezTo>
                <a:cubicBezTo>
                  <a:pt x="324" y="334"/>
                  <a:pt x="324" y="334"/>
                  <a:pt x="324" y="334"/>
                </a:cubicBezTo>
                <a:cubicBezTo>
                  <a:pt x="314" y="350"/>
                  <a:pt x="291" y="363"/>
                  <a:pt x="273" y="363"/>
                </a:cubicBezTo>
                <a:lnTo>
                  <a:pt x="131" y="363"/>
                </a:lnTo>
                <a:close/>
              </a:path>
            </a:pathLst>
          </a:custGeom>
          <a:solidFill>
            <a:srgbClr val="28232A"/>
          </a:solidFill>
          <a:ln w="38100">
            <a:solidFill>
              <a:srgbClr val="6DEEBA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Freeform 46"/>
          <p:cNvSpPr/>
          <p:nvPr/>
        </p:nvSpPr>
        <p:spPr bwMode="auto">
          <a:xfrm>
            <a:off x="5355766" y="4478300"/>
            <a:ext cx="1530448" cy="1375131"/>
          </a:xfrm>
          <a:custGeom>
            <a:avLst/>
            <a:gdLst>
              <a:gd name="T0" fmla="*/ 131 w 404"/>
              <a:gd name="T1" fmla="*/ 363 h 363"/>
              <a:gd name="T2" fmla="*/ 80 w 404"/>
              <a:gd name="T3" fmla="*/ 333 h 363"/>
              <a:gd name="T4" fmla="*/ 10 w 404"/>
              <a:gd name="T5" fmla="*/ 211 h 363"/>
              <a:gd name="T6" fmla="*/ 10 w 404"/>
              <a:gd name="T7" fmla="*/ 152 h 363"/>
              <a:gd name="T8" fmla="*/ 80 w 404"/>
              <a:gd name="T9" fmla="*/ 29 h 363"/>
              <a:gd name="T10" fmla="*/ 131 w 404"/>
              <a:gd name="T11" fmla="*/ 0 h 363"/>
              <a:gd name="T12" fmla="*/ 273 w 404"/>
              <a:gd name="T13" fmla="*/ 0 h 363"/>
              <a:gd name="T14" fmla="*/ 324 w 404"/>
              <a:gd name="T15" fmla="*/ 29 h 363"/>
              <a:gd name="T16" fmla="*/ 394 w 404"/>
              <a:gd name="T17" fmla="*/ 152 h 363"/>
              <a:gd name="T18" fmla="*/ 394 w 404"/>
              <a:gd name="T19" fmla="*/ 211 h 363"/>
              <a:gd name="T20" fmla="*/ 324 w 404"/>
              <a:gd name="T21" fmla="*/ 333 h 363"/>
              <a:gd name="T22" fmla="*/ 273 w 404"/>
              <a:gd name="T23" fmla="*/ 363 h 363"/>
              <a:gd name="T24" fmla="*/ 131 w 404"/>
              <a:gd name="T25" fmla="*/ 363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4" h="363">
                <a:moveTo>
                  <a:pt x="131" y="363"/>
                </a:moveTo>
                <a:cubicBezTo>
                  <a:pt x="113" y="363"/>
                  <a:pt x="90" y="350"/>
                  <a:pt x="80" y="333"/>
                </a:cubicBezTo>
                <a:cubicBezTo>
                  <a:pt x="10" y="211"/>
                  <a:pt x="10" y="211"/>
                  <a:pt x="10" y="211"/>
                </a:cubicBezTo>
                <a:cubicBezTo>
                  <a:pt x="0" y="195"/>
                  <a:pt x="0" y="168"/>
                  <a:pt x="10" y="152"/>
                </a:cubicBezTo>
                <a:cubicBezTo>
                  <a:pt x="80" y="29"/>
                  <a:pt x="80" y="29"/>
                  <a:pt x="80" y="29"/>
                </a:cubicBezTo>
                <a:cubicBezTo>
                  <a:pt x="90" y="13"/>
                  <a:pt x="113" y="0"/>
                  <a:pt x="131" y="0"/>
                </a:cubicBezTo>
                <a:cubicBezTo>
                  <a:pt x="273" y="0"/>
                  <a:pt x="273" y="0"/>
                  <a:pt x="273" y="0"/>
                </a:cubicBezTo>
                <a:cubicBezTo>
                  <a:pt x="291" y="0"/>
                  <a:pt x="314" y="13"/>
                  <a:pt x="324" y="29"/>
                </a:cubicBezTo>
                <a:cubicBezTo>
                  <a:pt x="394" y="152"/>
                  <a:pt x="394" y="152"/>
                  <a:pt x="394" y="152"/>
                </a:cubicBezTo>
                <a:cubicBezTo>
                  <a:pt x="404" y="168"/>
                  <a:pt x="404" y="195"/>
                  <a:pt x="394" y="211"/>
                </a:cubicBezTo>
                <a:cubicBezTo>
                  <a:pt x="324" y="333"/>
                  <a:pt x="324" y="333"/>
                  <a:pt x="324" y="333"/>
                </a:cubicBezTo>
                <a:cubicBezTo>
                  <a:pt x="314" y="350"/>
                  <a:pt x="291" y="363"/>
                  <a:pt x="273" y="363"/>
                </a:cubicBezTo>
                <a:lnTo>
                  <a:pt x="131" y="363"/>
                </a:lnTo>
                <a:close/>
              </a:path>
            </a:pathLst>
          </a:custGeom>
          <a:solidFill>
            <a:srgbClr val="28232A"/>
          </a:solidFill>
          <a:ln w="38100">
            <a:solidFill>
              <a:srgbClr val="6DEEBA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7" name="Freeform 47"/>
          <p:cNvSpPr/>
          <p:nvPr/>
        </p:nvSpPr>
        <p:spPr bwMode="auto">
          <a:xfrm>
            <a:off x="3866988" y="3618370"/>
            <a:ext cx="1530448" cy="1375131"/>
          </a:xfrm>
          <a:custGeom>
            <a:avLst/>
            <a:gdLst>
              <a:gd name="T0" fmla="*/ 131 w 404"/>
              <a:gd name="T1" fmla="*/ 363 h 363"/>
              <a:gd name="T2" fmla="*/ 80 w 404"/>
              <a:gd name="T3" fmla="*/ 334 h 363"/>
              <a:gd name="T4" fmla="*/ 10 w 404"/>
              <a:gd name="T5" fmla="*/ 211 h 363"/>
              <a:gd name="T6" fmla="*/ 10 w 404"/>
              <a:gd name="T7" fmla="*/ 152 h 363"/>
              <a:gd name="T8" fmla="*/ 80 w 404"/>
              <a:gd name="T9" fmla="*/ 30 h 363"/>
              <a:gd name="T10" fmla="*/ 131 w 404"/>
              <a:gd name="T11" fmla="*/ 0 h 363"/>
              <a:gd name="T12" fmla="*/ 273 w 404"/>
              <a:gd name="T13" fmla="*/ 0 h 363"/>
              <a:gd name="T14" fmla="*/ 324 w 404"/>
              <a:gd name="T15" fmla="*/ 30 h 363"/>
              <a:gd name="T16" fmla="*/ 395 w 404"/>
              <a:gd name="T17" fmla="*/ 152 h 363"/>
              <a:gd name="T18" fmla="*/ 395 w 404"/>
              <a:gd name="T19" fmla="*/ 211 h 363"/>
              <a:gd name="T20" fmla="*/ 324 w 404"/>
              <a:gd name="T21" fmla="*/ 334 h 363"/>
              <a:gd name="T22" fmla="*/ 273 w 404"/>
              <a:gd name="T23" fmla="*/ 363 h 363"/>
              <a:gd name="T24" fmla="*/ 131 w 404"/>
              <a:gd name="T25" fmla="*/ 363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4" h="363">
                <a:moveTo>
                  <a:pt x="131" y="363"/>
                </a:moveTo>
                <a:cubicBezTo>
                  <a:pt x="113" y="363"/>
                  <a:pt x="90" y="350"/>
                  <a:pt x="80" y="334"/>
                </a:cubicBezTo>
                <a:cubicBezTo>
                  <a:pt x="10" y="211"/>
                  <a:pt x="10" y="211"/>
                  <a:pt x="10" y="211"/>
                </a:cubicBezTo>
                <a:cubicBezTo>
                  <a:pt x="0" y="195"/>
                  <a:pt x="0" y="168"/>
                  <a:pt x="10" y="152"/>
                </a:cubicBezTo>
                <a:cubicBezTo>
                  <a:pt x="80" y="30"/>
                  <a:pt x="80" y="30"/>
                  <a:pt x="80" y="30"/>
                </a:cubicBezTo>
                <a:cubicBezTo>
                  <a:pt x="90" y="13"/>
                  <a:pt x="113" y="0"/>
                  <a:pt x="131" y="0"/>
                </a:cubicBezTo>
                <a:cubicBezTo>
                  <a:pt x="273" y="0"/>
                  <a:pt x="273" y="0"/>
                  <a:pt x="273" y="0"/>
                </a:cubicBezTo>
                <a:cubicBezTo>
                  <a:pt x="292" y="0"/>
                  <a:pt x="315" y="13"/>
                  <a:pt x="324" y="30"/>
                </a:cubicBezTo>
                <a:cubicBezTo>
                  <a:pt x="395" y="152"/>
                  <a:pt x="395" y="152"/>
                  <a:pt x="395" y="152"/>
                </a:cubicBezTo>
                <a:cubicBezTo>
                  <a:pt x="404" y="168"/>
                  <a:pt x="404" y="195"/>
                  <a:pt x="395" y="211"/>
                </a:cubicBezTo>
                <a:cubicBezTo>
                  <a:pt x="324" y="334"/>
                  <a:pt x="324" y="334"/>
                  <a:pt x="324" y="334"/>
                </a:cubicBezTo>
                <a:cubicBezTo>
                  <a:pt x="315" y="350"/>
                  <a:pt x="292" y="363"/>
                  <a:pt x="273" y="363"/>
                </a:cubicBezTo>
                <a:lnTo>
                  <a:pt x="131" y="363"/>
                </a:lnTo>
                <a:close/>
              </a:path>
            </a:pathLst>
          </a:custGeom>
          <a:solidFill>
            <a:srgbClr val="28232A"/>
          </a:solidFill>
          <a:ln w="38100">
            <a:solidFill>
              <a:srgbClr val="6DEEBA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8" name="Freeform 48"/>
          <p:cNvSpPr/>
          <p:nvPr/>
        </p:nvSpPr>
        <p:spPr bwMode="auto">
          <a:xfrm>
            <a:off x="6844544" y="3618370"/>
            <a:ext cx="1530448" cy="1375131"/>
          </a:xfrm>
          <a:custGeom>
            <a:avLst/>
            <a:gdLst>
              <a:gd name="T0" fmla="*/ 273 w 404"/>
              <a:gd name="T1" fmla="*/ 363 h 363"/>
              <a:gd name="T2" fmla="*/ 324 w 404"/>
              <a:gd name="T3" fmla="*/ 334 h 363"/>
              <a:gd name="T4" fmla="*/ 394 w 404"/>
              <a:gd name="T5" fmla="*/ 211 h 363"/>
              <a:gd name="T6" fmla="*/ 394 w 404"/>
              <a:gd name="T7" fmla="*/ 152 h 363"/>
              <a:gd name="T8" fmla="*/ 324 w 404"/>
              <a:gd name="T9" fmla="*/ 30 h 363"/>
              <a:gd name="T10" fmla="*/ 273 w 404"/>
              <a:gd name="T11" fmla="*/ 0 h 363"/>
              <a:gd name="T12" fmla="*/ 131 w 404"/>
              <a:gd name="T13" fmla="*/ 0 h 363"/>
              <a:gd name="T14" fmla="*/ 80 w 404"/>
              <a:gd name="T15" fmla="*/ 30 h 363"/>
              <a:gd name="T16" fmla="*/ 9 w 404"/>
              <a:gd name="T17" fmla="*/ 152 h 363"/>
              <a:gd name="T18" fmla="*/ 9 w 404"/>
              <a:gd name="T19" fmla="*/ 211 h 363"/>
              <a:gd name="T20" fmla="*/ 80 w 404"/>
              <a:gd name="T21" fmla="*/ 334 h 363"/>
              <a:gd name="T22" fmla="*/ 131 w 404"/>
              <a:gd name="T23" fmla="*/ 363 h 363"/>
              <a:gd name="T24" fmla="*/ 273 w 404"/>
              <a:gd name="T25" fmla="*/ 363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4" h="363">
                <a:moveTo>
                  <a:pt x="273" y="363"/>
                </a:moveTo>
                <a:cubicBezTo>
                  <a:pt x="291" y="363"/>
                  <a:pt x="314" y="350"/>
                  <a:pt x="324" y="334"/>
                </a:cubicBezTo>
                <a:cubicBezTo>
                  <a:pt x="394" y="211"/>
                  <a:pt x="394" y="211"/>
                  <a:pt x="394" y="211"/>
                </a:cubicBezTo>
                <a:cubicBezTo>
                  <a:pt x="404" y="195"/>
                  <a:pt x="404" y="168"/>
                  <a:pt x="394" y="152"/>
                </a:cubicBezTo>
                <a:cubicBezTo>
                  <a:pt x="324" y="30"/>
                  <a:pt x="324" y="30"/>
                  <a:pt x="324" y="30"/>
                </a:cubicBezTo>
                <a:cubicBezTo>
                  <a:pt x="314" y="13"/>
                  <a:pt x="291" y="0"/>
                  <a:pt x="273" y="0"/>
                </a:cubicBezTo>
                <a:cubicBezTo>
                  <a:pt x="131" y="0"/>
                  <a:pt x="131" y="0"/>
                  <a:pt x="131" y="0"/>
                </a:cubicBezTo>
                <a:cubicBezTo>
                  <a:pt x="112" y="0"/>
                  <a:pt x="89" y="13"/>
                  <a:pt x="80" y="30"/>
                </a:cubicBezTo>
                <a:cubicBezTo>
                  <a:pt x="9" y="152"/>
                  <a:pt x="9" y="152"/>
                  <a:pt x="9" y="152"/>
                </a:cubicBezTo>
                <a:cubicBezTo>
                  <a:pt x="0" y="168"/>
                  <a:pt x="0" y="195"/>
                  <a:pt x="9" y="211"/>
                </a:cubicBezTo>
                <a:cubicBezTo>
                  <a:pt x="80" y="334"/>
                  <a:pt x="80" y="334"/>
                  <a:pt x="80" y="334"/>
                </a:cubicBezTo>
                <a:cubicBezTo>
                  <a:pt x="89" y="350"/>
                  <a:pt x="112" y="363"/>
                  <a:pt x="131" y="363"/>
                </a:cubicBezTo>
                <a:lnTo>
                  <a:pt x="273" y="363"/>
                </a:lnTo>
                <a:close/>
              </a:path>
            </a:pathLst>
          </a:custGeom>
          <a:solidFill>
            <a:srgbClr val="28232A"/>
          </a:solidFill>
          <a:ln w="38100">
            <a:solidFill>
              <a:srgbClr val="6DEEBA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9" name="Freeform 57"/>
          <p:cNvSpPr>
            <a:spLocks noEditPoints="1"/>
          </p:cNvSpPr>
          <p:nvPr/>
        </p:nvSpPr>
        <p:spPr bwMode="auto">
          <a:xfrm>
            <a:off x="5814144" y="3133474"/>
            <a:ext cx="617483" cy="621271"/>
          </a:xfrm>
          <a:custGeom>
            <a:avLst/>
            <a:gdLst>
              <a:gd name="T0" fmla="*/ 128 w 163"/>
              <a:gd name="T1" fmla="*/ 36 h 164"/>
              <a:gd name="T2" fmla="*/ 123 w 163"/>
              <a:gd name="T3" fmla="*/ 36 h 164"/>
              <a:gd name="T4" fmla="*/ 123 w 163"/>
              <a:gd name="T5" fmla="*/ 41 h 164"/>
              <a:gd name="T6" fmla="*/ 123 w 163"/>
              <a:gd name="T7" fmla="*/ 89 h 164"/>
              <a:gd name="T8" fmla="*/ 123 w 163"/>
              <a:gd name="T9" fmla="*/ 94 h 164"/>
              <a:gd name="T10" fmla="*/ 128 w 163"/>
              <a:gd name="T11" fmla="*/ 94 h 164"/>
              <a:gd name="T12" fmla="*/ 128 w 163"/>
              <a:gd name="T13" fmla="*/ 36 h 164"/>
              <a:gd name="T14" fmla="*/ 141 w 163"/>
              <a:gd name="T15" fmla="*/ 23 h 164"/>
              <a:gd name="T16" fmla="*/ 58 w 163"/>
              <a:gd name="T17" fmla="*/ 23 h 164"/>
              <a:gd name="T18" fmla="*/ 49 w 163"/>
              <a:gd name="T19" fmla="*/ 95 h 164"/>
              <a:gd name="T20" fmla="*/ 7 w 163"/>
              <a:gd name="T21" fmla="*/ 139 h 164"/>
              <a:gd name="T22" fmla="*/ 10 w 163"/>
              <a:gd name="T23" fmla="*/ 153 h 164"/>
              <a:gd name="T24" fmla="*/ 25 w 163"/>
              <a:gd name="T25" fmla="*/ 157 h 164"/>
              <a:gd name="T26" fmla="*/ 68 w 163"/>
              <a:gd name="T27" fmla="*/ 115 h 164"/>
              <a:gd name="T28" fmla="*/ 141 w 163"/>
              <a:gd name="T29" fmla="*/ 106 h 164"/>
              <a:gd name="T30" fmla="*/ 141 w 163"/>
              <a:gd name="T31" fmla="*/ 23 h 164"/>
              <a:gd name="T32" fmla="*/ 133 w 163"/>
              <a:gd name="T33" fmla="*/ 99 h 164"/>
              <a:gd name="T34" fmla="*/ 65 w 163"/>
              <a:gd name="T35" fmla="*/ 99 h 164"/>
              <a:gd name="T36" fmla="*/ 65 w 163"/>
              <a:gd name="T37" fmla="*/ 31 h 164"/>
              <a:gd name="T38" fmla="*/ 133 w 163"/>
              <a:gd name="T39" fmla="*/ 31 h 164"/>
              <a:gd name="T40" fmla="*/ 133 w 163"/>
              <a:gd name="T41" fmla="*/ 99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3" h="164">
                <a:moveTo>
                  <a:pt x="128" y="36"/>
                </a:moveTo>
                <a:cubicBezTo>
                  <a:pt x="127" y="34"/>
                  <a:pt x="125" y="34"/>
                  <a:pt x="123" y="36"/>
                </a:cubicBezTo>
                <a:cubicBezTo>
                  <a:pt x="122" y="37"/>
                  <a:pt x="122" y="39"/>
                  <a:pt x="123" y="41"/>
                </a:cubicBezTo>
                <a:cubicBezTo>
                  <a:pt x="137" y="54"/>
                  <a:pt x="137" y="76"/>
                  <a:pt x="123" y="89"/>
                </a:cubicBezTo>
                <a:cubicBezTo>
                  <a:pt x="122" y="90"/>
                  <a:pt x="122" y="92"/>
                  <a:pt x="123" y="94"/>
                </a:cubicBezTo>
                <a:cubicBezTo>
                  <a:pt x="125" y="95"/>
                  <a:pt x="127" y="95"/>
                  <a:pt x="128" y="94"/>
                </a:cubicBezTo>
                <a:cubicBezTo>
                  <a:pt x="144" y="78"/>
                  <a:pt x="144" y="52"/>
                  <a:pt x="128" y="36"/>
                </a:cubicBezTo>
                <a:close/>
                <a:moveTo>
                  <a:pt x="141" y="23"/>
                </a:moveTo>
                <a:cubicBezTo>
                  <a:pt x="118" y="0"/>
                  <a:pt x="81" y="0"/>
                  <a:pt x="58" y="23"/>
                </a:cubicBezTo>
                <a:cubicBezTo>
                  <a:pt x="38" y="43"/>
                  <a:pt x="35" y="73"/>
                  <a:pt x="49" y="95"/>
                </a:cubicBezTo>
                <a:cubicBezTo>
                  <a:pt x="7" y="139"/>
                  <a:pt x="7" y="139"/>
                  <a:pt x="7" y="139"/>
                </a:cubicBezTo>
                <a:cubicBezTo>
                  <a:pt x="7" y="139"/>
                  <a:pt x="0" y="143"/>
                  <a:pt x="10" y="153"/>
                </a:cubicBezTo>
                <a:cubicBezTo>
                  <a:pt x="21" y="164"/>
                  <a:pt x="25" y="157"/>
                  <a:pt x="25" y="157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91" y="128"/>
                  <a:pt x="121" y="126"/>
                  <a:pt x="141" y="106"/>
                </a:cubicBezTo>
                <a:cubicBezTo>
                  <a:pt x="163" y="83"/>
                  <a:pt x="163" y="46"/>
                  <a:pt x="141" y="23"/>
                </a:cubicBezTo>
                <a:close/>
                <a:moveTo>
                  <a:pt x="133" y="99"/>
                </a:moveTo>
                <a:cubicBezTo>
                  <a:pt x="114" y="118"/>
                  <a:pt x="84" y="118"/>
                  <a:pt x="65" y="99"/>
                </a:cubicBezTo>
                <a:cubicBezTo>
                  <a:pt x="46" y="80"/>
                  <a:pt x="46" y="49"/>
                  <a:pt x="65" y="31"/>
                </a:cubicBezTo>
                <a:cubicBezTo>
                  <a:pt x="84" y="12"/>
                  <a:pt x="114" y="12"/>
                  <a:pt x="133" y="31"/>
                </a:cubicBezTo>
                <a:cubicBezTo>
                  <a:pt x="152" y="49"/>
                  <a:pt x="152" y="80"/>
                  <a:pt x="133" y="99"/>
                </a:cubicBezTo>
                <a:close/>
              </a:path>
            </a:pathLst>
          </a:custGeom>
          <a:solidFill>
            <a:srgbClr val="6DEEB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0" name="Freeform 58"/>
          <p:cNvSpPr>
            <a:spLocks noEditPoints="1"/>
          </p:cNvSpPr>
          <p:nvPr/>
        </p:nvSpPr>
        <p:spPr bwMode="auto">
          <a:xfrm>
            <a:off x="4420071" y="3997193"/>
            <a:ext cx="424283" cy="613695"/>
          </a:xfrm>
          <a:custGeom>
            <a:avLst/>
            <a:gdLst>
              <a:gd name="T0" fmla="*/ 56 w 112"/>
              <a:gd name="T1" fmla="*/ 23 h 162"/>
              <a:gd name="T2" fmla="*/ 59 w 112"/>
              <a:gd name="T3" fmla="*/ 20 h 162"/>
              <a:gd name="T4" fmla="*/ 56 w 112"/>
              <a:gd name="T5" fmla="*/ 17 h 162"/>
              <a:gd name="T6" fmla="*/ 17 w 112"/>
              <a:gd name="T7" fmla="*/ 56 h 162"/>
              <a:gd name="T8" fmla="*/ 20 w 112"/>
              <a:gd name="T9" fmla="*/ 59 h 162"/>
              <a:gd name="T10" fmla="*/ 23 w 112"/>
              <a:gd name="T11" fmla="*/ 56 h 162"/>
              <a:gd name="T12" fmla="*/ 56 w 112"/>
              <a:gd name="T13" fmla="*/ 23 h 162"/>
              <a:gd name="T14" fmla="*/ 33 w 112"/>
              <a:gd name="T15" fmla="*/ 140 h 162"/>
              <a:gd name="T16" fmla="*/ 34 w 112"/>
              <a:gd name="T17" fmla="*/ 149 h 162"/>
              <a:gd name="T18" fmla="*/ 42 w 112"/>
              <a:gd name="T19" fmla="*/ 153 h 162"/>
              <a:gd name="T20" fmla="*/ 42 w 112"/>
              <a:gd name="T21" fmla="*/ 158 h 162"/>
              <a:gd name="T22" fmla="*/ 56 w 112"/>
              <a:gd name="T23" fmla="*/ 162 h 162"/>
              <a:gd name="T24" fmla="*/ 70 w 112"/>
              <a:gd name="T25" fmla="*/ 158 h 162"/>
              <a:gd name="T26" fmla="*/ 71 w 112"/>
              <a:gd name="T27" fmla="*/ 153 h 162"/>
              <a:gd name="T28" fmla="*/ 79 w 112"/>
              <a:gd name="T29" fmla="*/ 149 h 162"/>
              <a:gd name="T30" fmla="*/ 80 w 112"/>
              <a:gd name="T31" fmla="*/ 140 h 162"/>
              <a:gd name="T32" fmla="*/ 56 w 112"/>
              <a:gd name="T33" fmla="*/ 144 h 162"/>
              <a:gd name="T34" fmla="*/ 33 w 112"/>
              <a:gd name="T35" fmla="*/ 140 h 162"/>
              <a:gd name="T36" fmla="*/ 30 w 112"/>
              <a:gd name="T37" fmla="*/ 125 h 162"/>
              <a:gd name="T38" fmla="*/ 32 w 112"/>
              <a:gd name="T39" fmla="*/ 133 h 162"/>
              <a:gd name="T40" fmla="*/ 56 w 112"/>
              <a:gd name="T41" fmla="*/ 138 h 162"/>
              <a:gd name="T42" fmla="*/ 81 w 112"/>
              <a:gd name="T43" fmla="*/ 133 h 162"/>
              <a:gd name="T44" fmla="*/ 82 w 112"/>
              <a:gd name="T45" fmla="*/ 125 h 162"/>
              <a:gd name="T46" fmla="*/ 56 w 112"/>
              <a:gd name="T47" fmla="*/ 129 h 162"/>
              <a:gd name="T48" fmla="*/ 30 w 112"/>
              <a:gd name="T49" fmla="*/ 125 h 162"/>
              <a:gd name="T50" fmla="*/ 69 w 112"/>
              <a:gd name="T51" fmla="*/ 76 h 162"/>
              <a:gd name="T52" fmla="*/ 56 w 112"/>
              <a:gd name="T53" fmla="*/ 54 h 162"/>
              <a:gd name="T54" fmla="*/ 44 w 112"/>
              <a:gd name="T55" fmla="*/ 76 h 162"/>
              <a:gd name="T56" fmla="*/ 39 w 112"/>
              <a:gd name="T57" fmla="*/ 65 h 162"/>
              <a:gd name="T58" fmla="*/ 31 w 112"/>
              <a:gd name="T59" fmla="*/ 69 h 162"/>
              <a:gd name="T60" fmla="*/ 43 w 112"/>
              <a:gd name="T61" fmla="*/ 96 h 162"/>
              <a:gd name="T62" fmla="*/ 56 w 112"/>
              <a:gd name="T63" fmla="*/ 72 h 162"/>
              <a:gd name="T64" fmla="*/ 69 w 112"/>
              <a:gd name="T65" fmla="*/ 96 h 162"/>
              <a:gd name="T66" fmla="*/ 82 w 112"/>
              <a:gd name="T67" fmla="*/ 69 h 162"/>
              <a:gd name="T68" fmla="*/ 74 w 112"/>
              <a:gd name="T69" fmla="*/ 65 h 162"/>
              <a:gd name="T70" fmla="*/ 69 w 112"/>
              <a:gd name="T71" fmla="*/ 76 h 162"/>
              <a:gd name="T72" fmla="*/ 56 w 112"/>
              <a:gd name="T73" fmla="*/ 0 h 162"/>
              <a:gd name="T74" fmla="*/ 0 w 112"/>
              <a:gd name="T75" fmla="*/ 56 h 162"/>
              <a:gd name="T76" fmla="*/ 27 w 112"/>
              <a:gd name="T77" fmla="*/ 103 h 162"/>
              <a:gd name="T78" fmla="*/ 29 w 112"/>
              <a:gd name="T79" fmla="*/ 117 h 162"/>
              <a:gd name="T80" fmla="*/ 56 w 112"/>
              <a:gd name="T81" fmla="*/ 123 h 162"/>
              <a:gd name="T82" fmla="*/ 83 w 112"/>
              <a:gd name="T83" fmla="*/ 117 h 162"/>
              <a:gd name="T84" fmla="*/ 85 w 112"/>
              <a:gd name="T85" fmla="*/ 103 h 162"/>
              <a:gd name="T86" fmla="*/ 112 w 112"/>
              <a:gd name="T87" fmla="*/ 56 h 162"/>
              <a:gd name="T88" fmla="*/ 56 w 112"/>
              <a:gd name="T89" fmla="*/ 0 h 162"/>
              <a:gd name="T90" fmla="*/ 77 w 112"/>
              <a:gd name="T91" fmla="*/ 97 h 162"/>
              <a:gd name="T92" fmla="*/ 75 w 112"/>
              <a:gd name="T93" fmla="*/ 110 h 162"/>
              <a:gd name="T94" fmla="*/ 56 w 112"/>
              <a:gd name="T95" fmla="*/ 113 h 162"/>
              <a:gd name="T96" fmla="*/ 37 w 112"/>
              <a:gd name="T97" fmla="*/ 110 h 162"/>
              <a:gd name="T98" fmla="*/ 36 w 112"/>
              <a:gd name="T99" fmla="*/ 97 h 162"/>
              <a:gd name="T100" fmla="*/ 10 w 112"/>
              <a:gd name="T101" fmla="*/ 56 h 162"/>
              <a:gd name="T102" fmla="*/ 56 w 112"/>
              <a:gd name="T103" fmla="*/ 10 h 162"/>
              <a:gd name="T104" fmla="*/ 102 w 112"/>
              <a:gd name="T105" fmla="*/ 56 h 162"/>
              <a:gd name="T106" fmla="*/ 77 w 112"/>
              <a:gd name="T107" fmla="*/ 97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2" h="162">
                <a:moveTo>
                  <a:pt x="56" y="23"/>
                </a:moveTo>
                <a:cubicBezTo>
                  <a:pt x="58" y="23"/>
                  <a:pt x="59" y="22"/>
                  <a:pt x="59" y="20"/>
                </a:cubicBezTo>
                <a:cubicBezTo>
                  <a:pt x="59" y="18"/>
                  <a:pt x="58" y="17"/>
                  <a:pt x="56" y="17"/>
                </a:cubicBezTo>
                <a:cubicBezTo>
                  <a:pt x="35" y="17"/>
                  <a:pt x="17" y="34"/>
                  <a:pt x="17" y="56"/>
                </a:cubicBezTo>
                <a:cubicBezTo>
                  <a:pt x="17" y="57"/>
                  <a:pt x="19" y="59"/>
                  <a:pt x="20" y="59"/>
                </a:cubicBezTo>
                <a:cubicBezTo>
                  <a:pt x="22" y="59"/>
                  <a:pt x="23" y="57"/>
                  <a:pt x="23" y="56"/>
                </a:cubicBezTo>
                <a:cubicBezTo>
                  <a:pt x="23" y="38"/>
                  <a:pt x="38" y="23"/>
                  <a:pt x="56" y="23"/>
                </a:cubicBezTo>
                <a:close/>
                <a:moveTo>
                  <a:pt x="33" y="140"/>
                </a:moveTo>
                <a:cubicBezTo>
                  <a:pt x="34" y="149"/>
                  <a:pt x="34" y="149"/>
                  <a:pt x="34" y="149"/>
                </a:cubicBezTo>
                <a:cubicBezTo>
                  <a:pt x="34" y="149"/>
                  <a:pt x="36" y="152"/>
                  <a:pt x="42" y="153"/>
                </a:cubicBezTo>
                <a:cubicBezTo>
                  <a:pt x="42" y="158"/>
                  <a:pt x="42" y="158"/>
                  <a:pt x="42" y="158"/>
                </a:cubicBezTo>
                <a:cubicBezTo>
                  <a:pt x="42" y="158"/>
                  <a:pt x="45" y="162"/>
                  <a:pt x="56" y="162"/>
                </a:cubicBezTo>
                <a:cubicBezTo>
                  <a:pt x="67" y="162"/>
                  <a:pt x="70" y="158"/>
                  <a:pt x="70" y="158"/>
                </a:cubicBezTo>
                <a:cubicBezTo>
                  <a:pt x="71" y="153"/>
                  <a:pt x="71" y="153"/>
                  <a:pt x="71" y="153"/>
                </a:cubicBezTo>
                <a:cubicBezTo>
                  <a:pt x="77" y="152"/>
                  <a:pt x="79" y="149"/>
                  <a:pt x="79" y="149"/>
                </a:cubicBezTo>
                <a:cubicBezTo>
                  <a:pt x="80" y="140"/>
                  <a:pt x="80" y="140"/>
                  <a:pt x="80" y="140"/>
                </a:cubicBezTo>
                <a:cubicBezTo>
                  <a:pt x="73" y="143"/>
                  <a:pt x="65" y="144"/>
                  <a:pt x="56" y="144"/>
                </a:cubicBezTo>
                <a:cubicBezTo>
                  <a:pt x="48" y="144"/>
                  <a:pt x="40" y="143"/>
                  <a:pt x="33" y="140"/>
                </a:cubicBezTo>
                <a:close/>
                <a:moveTo>
                  <a:pt x="30" y="125"/>
                </a:moveTo>
                <a:cubicBezTo>
                  <a:pt x="32" y="133"/>
                  <a:pt x="32" y="133"/>
                  <a:pt x="32" y="133"/>
                </a:cubicBezTo>
                <a:cubicBezTo>
                  <a:pt x="39" y="136"/>
                  <a:pt x="47" y="138"/>
                  <a:pt x="56" y="138"/>
                </a:cubicBezTo>
                <a:cubicBezTo>
                  <a:pt x="65" y="138"/>
                  <a:pt x="74" y="136"/>
                  <a:pt x="81" y="133"/>
                </a:cubicBezTo>
                <a:cubicBezTo>
                  <a:pt x="82" y="125"/>
                  <a:pt x="82" y="125"/>
                  <a:pt x="82" y="125"/>
                </a:cubicBezTo>
                <a:cubicBezTo>
                  <a:pt x="74" y="128"/>
                  <a:pt x="65" y="129"/>
                  <a:pt x="56" y="129"/>
                </a:cubicBezTo>
                <a:cubicBezTo>
                  <a:pt x="47" y="129"/>
                  <a:pt x="38" y="128"/>
                  <a:pt x="30" y="125"/>
                </a:cubicBezTo>
                <a:close/>
                <a:moveTo>
                  <a:pt x="69" y="76"/>
                </a:moveTo>
                <a:cubicBezTo>
                  <a:pt x="56" y="54"/>
                  <a:pt x="56" y="54"/>
                  <a:pt x="56" y="54"/>
                </a:cubicBezTo>
                <a:cubicBezTo>
                  <a:pt x="44" y="76"/>
                  <a:pt x="44" y="76"/>
                  <a:pt x="44" y="76"/>
                </a:cubicBezTo>
                <a:cubicBezTo>
                  <a:pt x="39" y="65"/>
                  <a:pt x="39" y="65"/>
                  <a:pt x="39" y="65"/>
                </a:cubicBezTo>
                <a:cubicBezTo>
                  <a:pt x="31" y="69"/>
                  <a:pt x="31" y="69"/>
                  <a:pt x="31" y="69"/>
                </a:cubicBezTo>
                <a:cubicBezTo>
                  <a:pt x="43" y="96"/>
                  <a:pt x="43" y="96"/>
                  <a:pt x="43" y="96"/>
                </a:cubicBezTo>
                <a:cubicBezTo>
                  <a:pt x="56" y="72"/>
                  <a:pt x="56" y="72"/>
                  <a:pt x="56" y="72"/>
                </a:cubicBezTo>
                <a:cubicBezTo>
                  <a:pt x="69" y="96"/>
                  <a:pt x="69" y="96"/>
                  <a:pt x="69" y="96"/>
                </a:cubicBezTo>
                <a:cubicBezTo>
                  <a:pt x="82" y="69"/>
                  <a:pt x="82" y="69"/>
                  <a:pt x="82" y="69"/>
                </a:cubicBezTo>
                <a:cubicBezTo>
                  <a:pt x="74" y="65"/>
                  <a:pt x="74" y="65"/>
                  <a:pt x="74" y="65"/>
                </a:cubicBezTo>
                <a:lnTo>
                  <a:pt x="69" y="76"/>
                </a:lnTo>
                <a:close/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76"/>
                  <a:pt x="11" y="94"/>
                  <a:pt x="27" y="103"/>
                </a:cubicBezTo>
                <a:cubicBezTo>
                  <a:pt x="29" y="117"/>
                  <a:pt x="29" y="117"/>
                  <a:pt x="29" y="117"/>
                </a:cubicBezTo>
                <a:cubicBezTo>
                  <a:pt x="37" y="121"/>
                  <a:pt x="46" y="123"/>
                  <a:pt x="56" y="123"/>
                </a:cubicBezTo>
                <a:cubicBezTo>
                  <a:pt x="66" y="123"/>
                  <a:pt x="75" y="121"/>
                  <a:pt x="83" y="117"/>
                </a:cubicBezTo>
                <a:cubicBezTo>
                  <a:pt x="85" y="103"/>
                  <a:pt x="85" y="103"/>
                  <a:pt x="85" y="103"/>
                </a:cubicBezTo>
                <a:cubicBezTo>
                  <a:pt x="101" y="94"/>
                  <a:pt x="112" y="76"/>
                  <a:pt x="112" y="56"/>
                </a:cubicBezTo>
                <a:cubicBezTo>
                  <a:pt x="112" y="25"/>
                  <a:pt x="87" y="0"/>
                  <a:pt x="56" y="0"/>
                </a:cubicBezTo>
                <a:close/>
                <a:moveTo>
                  <a:pt x="77" y="97"/>
                </a:moveTo>
                <a:cubicBezTo>
                  <a:pt x="75" y="110"/>
                  <a:pt x="75" y="110"/>
                  <a:pt x="75" y="110"/>
                </a:cubicBezTo>
                <a:cubicBezTo>
                  <a:pt x="75" y="110"/>
                  <a:pt x="70" y="113"/>
                  <a:pt x="56" y="113"/>
                </a:cubicBezTo>
                <a:cubicBezTo>
                  <a:pt x="42" y="113"/>
                  <a:pt x="37" y="110"/>
                  <a:pt x="37" y="110"/>
                </a:cubicBezTo>
                <a:cubicBezTo>
                  <a:pt x="36" y="97"/>
                  <a:pt x="36" y="97"/>
                  <a:pt x="36" y="97"/>
                </a:cubicBezTo>
                <a:cubicBezTo>
                  <a:pt x="21" y="89"/>
                  <a:pt x="10" y="74"/>
                  <a:pt x="10" y="56"/>
                </a:cubicBezTo>
                <a:cubicBezTo>
                  <a:pt x="10" y="30"/>
                  <a:pt x="31" y="10"/>
                  <a:pt x="56" y="10"/>
                </a:cubicBezTo>
                <a:cubicBezTo>
                  <a:pt x="82" y="10"/>
                  <a:pt x="102" y="30"/>
                  <a:pt x="102" y="56"/>
                </a:cubicBezTo>
                <a:cubicBezTo>
                  <a:pt x="102" y="74"/>
                  <a:pt x="92" y="89"/>
                  <a:pt x="77" y="97"/>
                </a:cubicBezTo>
                <a:close/>
              </a:path>
            </a:pathLst>
          </a:custGeom>
          <a:solidFill>
            <a:srgbClr val="6DEEB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1" name="Freeform 59"/>
          <p:cNvSpPr>
            <a:spLocks noEditPoints="1"/>
          </p:cNvSpPr>
          <p:nvPr/>
        </p:nvSpPr>
        <p:spPr bwMode="auto">
          <a:xfrm>
            <a:off x="5840660" y="4929101"/>
            <a:ext cx="560659" cy="473530"/>
          </a:xfrm>
          <a:custGeom>
            <a:avLst/>
            <a:gdLst>
              <a:gd name="T0" fmla="*/ 6 w 148"/>
              <a:gd name="T1" fmla="*/ 120 h 125"/>
              <a:gd name="T2" fmla="*/ 12 w 148"/>
              <a:gd name="T3" fmla="*/ 125 h 125"/>
              <a:gd name="T4" fmla="*/ 39 w 148"/>
              <a:gd name="T5" fmla="*/ 125 h 125"/>
              <a:gd name="T6" fmla="*/ 39 w 148"/>
              <a:gd name="T7" fmla="*/ 68 h 125"/>
              <a:gd name="T8" fmla="*/ 6 w 148"/>
              <a:gd name="T9" fmla="*/ 101 h 125"/>
              <a:gd name="T10" fmla="*/ 6 w 148"/>
              <a:gd name="T11" fmla="*/ 120 h 125"/>
              <a:gd name="T12" fmla="*/ 52 w 148"/>
              <a:gd name="T13" fmla="*/ 81 h 125"/>
              <a:gd name="T14" fmla="*/ 52 w 148"/>
              <a:gd name="T15" fmla="*/ 125 h 125"/>
              <a:gd name="T16" fmla="*/ 85 w 148"/>
              <a:gd name="T17" fmla="*/ 125 h 125"/>
              <a:gd name="T18" fmla="*/ 85 w 148"/>
              <a:gd name="T19" fmla="*/ 86 h 125"/>
              <a:gd name="T20" fmla="*/ 71 w 148"/>
              <a:gd name="T21" fmla="*/ 100 h 125"/>
              <a:gd name="T22" fmla="*/ 52 w 148"/>
              <a:gd name="T23" fmla="*/ 81 h 125"/>
              <a:gd name="T24" fmla="*/ 98 w 148"/>
              <a:gd name="T25" fmla="*/ 73 h 125"/>
              <a:gd name="T26" fmla="*/ 98 w 148"/>
              <a:gd name="T27" fmla="*/ 125 h 125"/>
              <a:gd name="T28" fmla="*/ 126 w 148"/>
              <a:gd name="T29" fmla="*/ 125 h 125"/>
              <a:gd name="T30" fmla="*/ 131 w 148"/>
              <a:gd name="T31" fmla="*/ 120 h 125"/>
              <a:gd name="T32" fmla="*/ 131 w 148"/>
              <a:gd name="T33" fmla="*/ 68 h 125"/>
              <a:gd name="T34" fmla="*/ 131 w 148"/>
              <a:gd name="T35" fmla="*/ 40 h 125"/>
              <a:gd name="T36" fmla="*/ 103 w 148"/>
              <a:gd name="T37" fmla="*/ 68 h 125"/>
              <a:gd name="T38" fmla="*/ 98 w 148"/>
              <a:gd name="T39" fmla="*/ 73 h 125"/>
              <a:gd name="T40" fmla="*/ 118 w 148"/>
              <a:gd name="T41" fmla="*/ 2 h 125"/>
              <a:gd name="T42" fmla="*/ 113 w 148"/>
              <a:gd name="T43" fmla="*/ 9 h 125"/>
              <a:gd name="T44" fmla="*/ 119 w 148"/>
              <a:gd name="T45" fmla="*/ 14 h 125"/>
              <a:gd name="T46" fmla="*/ 126 w 148"/>
              <a:gd name="T47" fmla="*/ 13 h 125"/>
              <a:gd name="T48" fmla="*/ 71 w 148"/>
              <a:gd name="T49" fmla="*/ 68 h 125"/>
              <a:gd name="T50" fmla="*/ 39 w 148"/>
              <a:gd name="T51" fmla="*/ 36 h 125"/>
              <a:gd name="T52" fmla="*/ 2 w 148"/>
              <a:gd name="T53" fmla="*/ 73 h 125"/>
              <a:gd name="T54" fmla="*/ 2 w 148"/>
              <a:gd name="T55" fmla="*/ 81 h 125"/>
              <a:gd name="T56" fmla="*/ 10 w 148"/>
              <a:gd name="T57" fmla="*/ 81 h 125"/>
              <a:gd name="T58" fmla="*/ 39 w 148"/>
              <a:gd name="T59" fmla="*/ 53 h 125"/>
              <a:gd name="T60" fmla="*/ 71 w 148"/>
              <a:gd name="T61" fmla="*/ 85 h 125"/>
              <a:gd name="T62" fmla="*/ 134 w 148"/>
              <a:gd name="T63" fmla="*/ 22 h 125"/>
              <a:gd name="T64" fmla="*/ 133 w 148"/>
              <a:gd name="T65" fmla="*/ 28 h 125"/>
              <a:gd name="T66" fmla="*/ 139 w 148"/>
              <a:gd name="T67" fmla="*/ 35 h 125"/>
              <a:gd name="T68" fmla="*/ 139 w 148"/>
              <a:gd name="T69" fmla="*/ 35 h 125"/>
              <a:gd name="T70" fmla="*/ 145 w 148"/>
              <a:gd name="T71" fmla="*/ 29 h 125"/>
              <a:gd name="T72" fmla="*/ 148 w 148"/>
              <a:gd name="T73" fmla="*/ 0 h 125"/>
              <a:gd name="T74" fmla="*/ 118 w 148"/>
              <a:gd name="T75" fmla="*/ 2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8" h="125">
                <a:moveTo>
                  <a:pt x="6" y="120"/>
                </a:moveTo>
                <a:cubicBezTo>
                  <a:pt x="6" y="123"/>
                  <a:pt x="9" y="125"/>
                  <a:pt x="12" y="125"/>
                </a:cubicBezTo>
                <a:cubicBezTo>
                  <a:pt x="39" y="125"/>
                  <a:pt x="39" y="125"/>
                  <a:pt x="39" y="125"/>
                </a:cubicBezTo>
                <a:cubicBezTo>
                  <a:pt x="39" y="68"/>
                  <a:pt x="39" y="68"/>
                  <a:pt x="39" y="68"/>
                </a:cubicBezTo>
                <a:cubicBezTo>
                  <a:pt x="6" y="101"/>
                  <a:pt x="6" y="101"/>
                  <a:pt x="6" y="101"/>
                </a:cubicBezTo>
                <a:lnTo>
                  <a:pt x="6" y="120"/>
                </a:lnTo>
                <a:close/>
                <a:moveTo>
                  <a:pt x="52" y="81"/>
                </a:moveTo>
                <a:cubicBezTo>
                  <a:pt x="52" y="125"/>
                  <a:pt x="52" y="125"/>
                  <a:pt x="52" y="125"/>
                </a:cubicBezTo>
                <a:cubicBezTo>
                  <a:pt x="85" y="125"/>
                  <a:pt x="85" y="125"/>
                  <a:pt x="85" y="125"/>
                </a:cubicBezTo>
                <a:cubicBezTo>
                  <a:pt x="85" y="86"/>
                  <a:pt x="85" y="86"/>
                  <a:pt x="85" y="86"/>
                </a:cubicBezTo>
                <a:cubicBezTo>
                  <a:pt x="71" y="100"/>
                  <a:pt x="71" y="100"/>
                  <a:pt x="71" y="100"/>
                </a:cubicBezTo>
                <a:lnTo>
                  <a:pt x="52" y="81"/>
                </a:lnTo>
                <a:close/>
                <a:moveTo>
                  <a:pt x="98" y="73"/>
                </a:moveTo>
                <a:cubicBezTo>
                  <a:pt x="98" y="125"/>
                  <a:pt x="98" y="125"/>
                  <a:pt x="98" y="125"/>
                </a:cubicBezTo>
                <a:cubicBezTo>
                  <a:pt x="126" y="125"/>
                  <a:pt x="126" y="125"/>
                  <a:pt x="126" y="125"/>
                </a:cubicBezTo>
                <a:cubicBezTo>
                  <a:pt x="129" y="125"/>
                  <a:pt x="131" y="123"/>
                  <a:pt x="131" y="120"/>
                </a:cubicBezTo>
                <a:cubicBezTo>
                  <a:pt x="131" y="68"/>
                  <a:pt x="131" y="68"/>
                  <a:pt x="131" y="68"/>
                </a:cubicBezTo>
                <a:cubicBezTo>
                  <a:pt x="131" y="40"/>
                  <a:pt x="131" y="40"/>
                  <a:pt x="131" y="40"/>
                </a:cubicBezTo>
                <a:cubicBezTo>
                  <a:pt x="103" y="68"/>
                  <a:pt x="103" y="68"/>
                  <a:pt x="103" y="68"/>
                </a:cubicBezTo>
                <a:lnTo>
                  <a:pt x="98" y="73"/>
                </a:lnTo>
                <a:close/>
                <a:moveTo>
                  <a:pt x="118" y="2"/>
                </a:moveTo>
                <a:cubicBezTo>
                  <a:pt x="115" y="3"/>
                  <a:pt x="113" y="5"/>
                  <a:pt x="113" y="9"/>
                </a:cubicBezTo>
                <a:cubicBezTo>
                  <a:pt x="113" y="12"/>
                  <a:pt x="116" y="14"/>
                  <a:pt x="119" y="14"/>
                </a:cubicBezTo>
                <a:cubicBezTo>
                  <a:pt x="126" y="13"/>
                  <a:pt x="126" y="13"/>
                  <a:pt x="126" y="13"/>
                </a:cubicBezTo>
                <a:cubicBezTo>
                  <a:pt x="71" y="68"/>
                  <a:pt x="71" y="68"/>
                  <a:pt x="71" y="68"/>
                </a:cubicBezTo>
                <a:cubicBezTo>
                  <a:pt x="39" y="36"/>
                  <a:pt x="39" y="36"/>
                  <a:pt x="39" y="36"/>
                </a:cubicBezTo>
                <a:cubicBezTo>
                  <a:pt x="2" y="73"/>
                  <a:pt x="2" y="73"/>
                  <a:pt x="2" y="73"/>
                </a:cubicBezTo>
                <a:cubicBezTo>
                  <a:pt x="0" y="75"/>
                  <a:pt x="0" y="79"/>
                  <a:pt x="2" y="81"/>
                </a:cubicBezTo>
                <a:cubicBezTo>
                  <a:pt x="4" y="84"/>
                  <a:pt x="8" y="84"/>
                  <a:pt x="10" y="81"/>
                </a:cubicBezTo>
                <a:cubicBezTo>
                  <a:pt x="39" y="53"/>
                  <a:pt x="39" y="53"/>
                  <a:pt x="39" y="53"/>
                </a:cubicBezTo>
                <a:cubicBezTo>
                  <a:pt x="71" y="85"/>
                  <a:pt x="71" y="85"/>
                  <a:pt x="71" y="85"/>
                </a:cubicBezTo>
                <a:cubicBezTo>
                  <a:pt x="134" y="22"/>
                  <a:pt x="134" y="22"/>
                  <a:pt x="134" y="22"/>
                </a:cubicBezTo>
                <a:cubicBezTo>
                  <a:pt x="133" y="28"/>
                  <a:pt x="133" y="28"/>
                  <a:pt x="133" y="28"/>
                </a:cubicBezTo>
                <a:cubicBezTo>
                  <a:pt x="133" y="31"/>
                  <a:pt x="135" y="34"/>
                  <a:pt x="139" y="35"/>
                </a:cubicBezTo>
                <a:cubicBezTo>
                  <a:pt x="139" y="35"/>
                  <a:pt x="139" y="35"/>
                  <a:pt x="139" y="35"/>
                </a:cubicBezTo>
                <a:cubicBezTo>
                  <a:pt x="142" y="35"/>
                  <a:pt x="145" y="32"/>
                  <a:pt x="145" y="29"/>
                </a:cubicBezTo>
                <a:cubicBezTo>
                  <a:pt x="148" y="0"/>
                  <a:pt x="148" y="0"/>
                  <a:pt x="148" y="0"/>
                </a:cubicBezTo>
                <a:lnTo>
                  <a:pt x="118" y="2"/>
                </a:lnTo>
                <a:close/>
              </a:path>
            </a:pathLst>
          </a:custGeom>
          <a:solidFill>
            <a:srgbClr val="6DEEB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2" name="Freeform 60"/>
          <p:cNvSpPr>
            <a:spLocks noEditPoints="1"/>
          </p:cNvSpPr>
          <p:nvPr/>
        </p:nvSpPr>
        <p:spPr bwMode="auto">
          <a:xfrm>
            <a:off x="7371109" y="3978253"/>
            <a:ext cx="477318" cy="602330"/>
          </a:xfrm>
          <a:custGeom>
            <a:avLst/>
            <a:gdLst>
              <a:gd name="T0" fmla="*/ 180 w 252"/>
              <a:gd name="T1" fmla="*/ 54 h 318"/>
              <a:gd name="T2" fmla="*/ 42 w 252"/>
              <a:gd name="T3" fmla="*/ 54 h 318"/>
              <a:gd name="T4" fmla="*/ 42 w 252"/>
              <a:gd name="T5" fmla="*/ 72 h 318"/>
              <a:gd name="T6" fmla="*/ 180 w 252"/>
              <a:gd name="T7" fmla="*/ 72 h 318"/>
              <a:gd name="T8" fmla="*/ 180 w 252"/>
              <a:gd name="T9" fmla="*/ 54 h 318"/>
              <a:gd name="T10" fmla="*/ 180 w 252"/>
              <a:gd name="T11" fmla="*/ 130 h 318"/>
              <a:gd name="T12" fmla="*/ 42 w 252"/>
              <a:gd name="T13" fmla="*/ 130 h 318"/>
              <a:gd name="T14" fmla="*/ 42 w 252"/>
              <a:gd name="T15" fmla="*/ 150 h 318"/>
              <a:gd name="T16" fmla="*/ 180 w 252"/>
              <a:gd name="T17" fmla="*/ 150 h 318"/>
              <a:gd name="T18" fmla="*/ 180 w 252"/>
              <a:gd name="T19" fmla="*/ 130 h 318"/>
              <a:gd name="T20" fmla="*/ 180 w 252"/>
              <a:gd name="T21" fmla="*/ 92 h 318"/>
              <a:gd name="T22" fmla="*/ 42 w 252"/>
              <a:gd name="T23" fmla="*/ 92 h 318"/>
              <a:gd name="T24" fmla="*/ 42 w 252"/>
              <a:gd name="T25" fmla="*/ 112 h 318"/>
              <a:gd name="T26" fmla="*/ 180 w 252"/>
              <a:gd name="T27" fmla="*/ 112 h 318"/>
              <a:gd name="T28" fmla="*/ 180 w 252"/>
              <a:gd name="T29" fmla="*/ 92 h 318"/>
              <a:gd name="T30" fmla="*/ 42 w 252"/>
              <a:gd name="T31" fmla="*/ 190 h 318"/>
              <a:gd name="T32" fmla="*/ 112 w 252"/>
              <a:gd name="T33" fmla="*/ 190 h 318"/>
              <a:gd name="T34" fmla="*/ 112 w 252"/>
              <a:gd name="T35" fmla="*/ 170 h 318"/>
              <a:gd name="T36" fmla="*/ 42 w 252"/>
              <a:gd name="T37" fmla="*/ 170 h 318"/>
              <a:gd name="T38" fmla="*/ 42 w 252"/>
              <a:gd name="T39" fmla="*/ 190 h 318"/>
              <a:gd name="T40" fmla="*/ 224 w 252"/>
              <a:gd name="T41" fmla="*/ 28 h 318"/>
              <a:gd name="T42" fmla="*/ 224 w 252"/>
              <a:gd name="T43" fmla="*/ 0 h 318"/>
              <a:gd name="T44" fmla="*/ 0 w 252"/>
              <a:gd name="T45" fmla="*/ 0 h 318"/>
              <a:gd name="T46" fmla="*/ 0 w 252"/>
              <a:gd name="T47" fmla="*/ 290 h 318"/>
              <a:gd name="T48" fmla="*/ 28 w 252"/>
              <a:gd name="T49" fmla="*/ 290 h 318"/>
              <a:gd name="T50" fmla="*/ 28 w 252"/>
              <a:gd name="T51" fmla="*/ 318 h 318"/>
              <a:gd name="T52" fmla="*/ 252 w 252"/>
              <a:gd name="T53" fmla="*/ 318 h 318"/>
              <a:gd name="T54" fmla="*/ 252 w 252"/>
              <a:gd name="T55" fmla="*/ 28 h 318"/>
              <a:gd name="T56" fmla="*/ 224 w 252"/>
              <a:gd name="T57" fmla="*/ 28 h 318"/>
              <a:gd name="T58" fmla="*/ 14 w 252"/>
              <a:gd name="T59" fmla="*/ 274 h 318"/>
              <a:gd name="T60" fmla="*/ 14 w 252"/>
              <a:gd name="T61" fmla="*/ 16 h 318"/>
              <a:gd name="T62" fmla="*/ 208 w 252"/>
              <a:gd name="T63" fmla="*/ 16 h 318"/>
              <a:gd name="T64" fmla="*/ 208 w 252"/>
              <a:gd name="T65" fmla="*/ 208 h 318"/>
              <a:gd name="T66" fmla="*/ 142 w 252"/>
              <a:gd name="T67" fmla="*/ 208 h 318"/>
              <a:gd name="T68" fmla="*/ 142 w 252"/>
              <a:gd name="T69" fmla="*/ 274 h 318"/>
              <a:gd name="T70" fmla="*/ 14 w 252"/>
              <a:gd name="T71" fmla="*/ 274 h 318"/>
              <a:gd name="T72" fmla="*/ 236 w 252"/>
              <a:gd name="T73" fmla="*/ 302 h 318"/>
              <a:gd name="T74" fmla="*/ 42 w 252"/>
              <a:gd name="T75" fmla="*/ 302 h 318"/>
              <a:gd name="T76" fmla="*/ 42 w 252"/>
              <a:gd name="T77" fmla="*/ 290 h 318"/>
              <a:gd name="T78" fmla="*/ 150 w 252"/>
              <a:gd name="T79" fmla="*/ 290 h 318"/>
              <a:gd name="T80" fmla="*/ 224 w 252"/>
              <a:gd name="T81" fmla="*/ 216 h 318"/>
              <a:gd name="T82" fmla="*/ 224 w 252"/>
              <a:gd name="T83" fmla="*/ 44 h 318"/>
              <a:gd name="T84" fmla="*/ 236 w 252"/>
              <a:gd name="T85" fmla="*/ 44 h 318"/>
              <a:gd name="T86" fmla="*/ 236 w 252"/>
              <a:gd name="T87" fmla="*/ 302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52" h="318">
                <a:moveTo>
                  <a:pt x="180" y="54"/>
                </a:moveTo>
                <a:lnTo>
                  <a:pt x="42" y="54"/>
                </a:lnTo>
                <a:lnTo>
                  <a:pt x="42" y="72"/>
                </a:lnTo>
                <a:lnTo>
                  <a:pt x="180" y="72"/>
                </a:lnTo>
                <a:lnTo>
                  <a:pt x="180" y="54"/>
                </a:lnTo>
                <a:close/>
                <a:moveTo>
                  <a:pt x="180" y="130"/>
                </a:moveTo>
                <a:lnTo>
                  <a:pt x="42" y="130"/>
                </a:lnTo>
                <a:lnTo>
                  <a:pt x="42" y="150"/>
                </a:lnTo>
                <a:lnTo>
                  <a:pt x="180" y="150"/>
                </a:lnTo>
                <a:lnTo>
                  <a:pt x="180" y="130"/>
                </a:lnTo>
                <a:close/>
                <a:moveTo>
                  <a:pt x="180" y="92"/>
                </a:moveTo>
                <a:lnTo>
                  <a:pt x="42" y="92"/>
                </a:lnTo>
                <a:lnTo>
                  <a:pt x="42" y="112"/>
                </a:lnTo>
                <a:lnTo>
                  <a:pt x="180" y="112"/>
                </a:lnTo>
                <a:lnTo>
                  <a:pt x="180" y="92"/>
                </a:lnTo>
                <a:close/>
                <a:moveTo>
                  <a:pt x="42" y="190"/>
                </a:moveTo>
                <a:lnTo>
                  <a:pt x="112" y="190"/>
                </a:lnTo>
                <a:lnTo>
                  <a:pt x="112" y="170"/>
                </a:lnTo>
                <a:lnTo>
                  <a:pt x="42" y="170"/>
                </a:lnTo>
                <a:lnTo>
                  <a:pt x="42" y="190"/>
                </a:lnTo>
                <a:close/>
                <a:moveTo>
                  <a:pt x="224" y="28"/>
                </a:moveTo>
                <a:lnTo>
                  <a:pt x="224" y="0"/>
                </a:lnTo>
                <a:lnTo>
                  <a:pt x="0" y="0"/>
                </a:lnTo>
                <a:lnTo>
                  <a:pt x="0" y="290"/>
                </a:lnTo>
                <a:lnTo>
                  <a:pt x="28" y="290"/>
                </a:lnTo>
                <a:lnTo>
                  <a:pt x="28" y="318"/>
                </a:lnTo>
                <a:lnTo>
                  <a:pt x="252" y="318"/>
                </a:lnTo>
                <a:lnTo>
                  <a:pt x="252" y="28"/>
                </a:lnTo>
                <a:lnTo>
                  <a:pt x="224" y="28"/>
                </a:lnTo>
                <a:close/>
                <a:moveTo>
                  <a:pt x="14" y="274"/>
                </a:moveTo>
                <a:lnTo>
                  <a:pt x="14" y="16"/>
                </a:lnTo>
                <a:lnTo>
                  <a:pt x="208" y="16"/>
                </a:lnTo>
                <a:lnTo>
                  <a:pt x="208" y="208"/>
                </a:lnTo>
                <a:lnTo>
                  <a:pt x="142" y="208"/>
                </a:lnTo>
                <a:lnTo>
                  <a:pt x="142" y="274"/>
                </a:lnTo>
                <a:lnTo>
                  <a:pt x="14" y="274"/>
                </a:lnTo>
                <a:close/>
                <a:moveTo>
                  <a:pt x="236" y="302"/>
                </a:moveTo>
                <a:lnTo>
                  <a:pt x="42" y="302"/>
                </a:lnTo>
                <a:lnTo>
                  <a:pt x="42" y="290"/>
                </a:lnTo>
                <a:lnTo>
                  <a:pt x="150" y="290"/>
                </a:lnTo>
                <a:lnTo>
                  <a:pt x="224" y="216"/>
                </a:lnTo>
                <a:lnTo>
                  <a:pt x="224" y="44"/>
                </a:lnTo>
                <a:lnTo>
                  <a:pt x="236" y="44"/>
                </a:lnTo>
                <a:lnTo>
                  <a:pt x="236" y="302"/>
                </a:lnTo>
                <a:close/>
              </a:path>
            </a:pathLst>
          </a:custGeom>
          <a:solidFill>
            <a:srgbClr val="6DEEB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5" name="文本框 34"/>
          <p:cNvSpPr txBox="1"/>
          <p:nvPr/>
        </p:nvSpPr>
        <p:spPr>
          <a:xfrm>
            <a:off x="2045179" y="558833"/>
            <a:ext cx="37782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6DEEBA"/>
                </a:solidFill>
                <a:latin typeface="Calibri" panose="020F0502020204030204" pitchFamily="34" charset="0"/>
                <a:ea typeface="张海山锐线体2.0" panose="02000000000000000000" pitchFamily="2" charset="-122"/>
              </a:rPr>
              <a:t>Pillow &amp; OpenCV</a:t>
            </a:r>
            <a:endParaRPr lang="en-US" altLang="zh-CN" sz="4000" b="1" dirty="0">
              <a:solidFill>
                <a:srgbClr val="6DEEBA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031394" y="2618341"/>
            <a:ext cx="2398875" cy="1339367"/>
            <a:chOff x="1672659" y="2432856"/>
            <a:chExt cx="2133781" cy="1191358"/>
          </a:xfrm>
        </p:grpSpPr>
        <p:sp>
          <p:nvSpPr>
            <p:cNvPr id="37" name="文本框 36"/>
            <p:cNvSpPr txBox="1"/>
            <p:nvPr/>
          </p:nvSpPr>
          <p:spPr>
            <a:xfrm>
              <a:off x="1672659" y="2432856"/>
              <a:ext cx="2133781" cy="4095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>
                  <a:solidFill>
                    <a:srgbClr val="6DEEBA"/>
                  </a:solidFill>
                  <a:latin typeface="Calibri" panose="020F0502020204030204" pitchFamily="34" charset="0"/>
                </a:rPr>
                <a:t>Image Processing</a:t>
              </a:r>
              <a:endParaRPr lang="zh-CN" altLang="en-US" sz="2400" b="1" dirty="0">
                <a:solidFill>
                  <a:srgbClr val="6DEEBA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741089" y="2687729"/>
              <a:ext cx="2008710" cy="9364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1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method to perform some operations on an image, in order to get an enhanced image or to extract some useful information from it.</a:t>
              </a:r>
              <a:endParaRPr lang="en-US" altLang="zh-CN" sz="11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704815" y="2605565"/>
            <a:ext cx="2893695" cy="1339367"/>
            <a:chOff x="1672659" y="2432856"/>
            <a:chExt cx="2573920" cy="1191358"/>
          </a:xfrm>
        </p:grpSpPr>
        <p:sp>
          <p:nvSpPr>
            <p:cNvPr id="40" name="文本框 39"/>
            <p:cNvSpPr txBox="1"/>
            <p:nvPr/>
          </p:nvSpPr>
          <p:spPr>
            <a:xfrm>
              <a:off x="1672659" y="2432856"/>
              <a:ext cx="2573920" cy="4095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>
                  <a:solidFill>
                    <a:srgbClr val="6DEEBA"/>
                  </a:solidFill>
                  <a:latin typeface="Calibri" panose="020F0502020204030204" pitchFamily="34" charset="0"/>
                </a:rPr>
                <a:t>Pillow(PIL)</a:t>
              </a:r>
              <a:endParaRPr lang="en-US" altLang="zh-CN" sz="2400" b="1" dirty="0">
                <a:solidFill>
                  <a:srgbClr val="6DEEBA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741089" y="2687729"/>
              <a:ext cx="2008710" cy="9364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1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PIL (Python Imaging Library) adds many image processing features to Python. Pillow is a fork of PIL that adds some user-friendly features.</a:t>
              </a:r>
              <a:endParaRPr lang="en-US" altLang="zh-CN" sz="11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16585" y="4685030"/>
            <a:ext cx="3250565" cy="1724108"/>
            <a:chOff x="1672659" y="2432856"/>
            <a:chExt cx="2528169" cy="1533949"/>
          </a:xfrm>
        </p:grpSpPr>
        <p:sp>
          <p:nvSpPr>
            <p:cNvPr id="43" name="文本框 42"/>
            <p:cNvSpPr txBox="1"/>
            <p:nvPr/>
          </p:nvSpPr>
          <p:spPr>
            <a:xfrm>
              <a:off x="1672659" y="2432856"/>
              <a:ext cx="2528169" cy="4095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>
                  <a:solidFill>
                    <a:srgbClr val="6DEEBA"/>
                  </a:solidFill>
                  <a:latin typeface="Calibri" panose="020F0502020204030204" pitchFamily="34" charset="0"/>
                </a:rPr>
                <a:t>Manipulating Images</a:t>
              </a:r>
              <a:endParaRPr lang="en-US" altLang="zh-CN" sz="2400" b="1" dirty="0">
                <a:solidFill>
                  <a:srgbClr val="6DEEBA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741089" y="2687729"/>
              <a:ext cx="2008710" cy="12790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 algn="l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endParaRPr lang="en-US" altLang="zh-CN" sz="11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  <a:p>
              <a:pPr marL="171450" indent="-171450" algn="l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cropping</a:t>
              </a:r>
              <a:endParaRPr lang="en-US" altLang="zh-CN" sz="11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  <a:p>
              <a:pPr marL="171450" indent="-171450" algn="l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changing image pixels</a:t>
              </a:r>
              <a:endParaRPr lang="en-US" altLang="zh-CN" sz="11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  <a:p>
              <a:pPr marL="171450" indent="-171450" algn="l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pixel transformation</a:t>
              </a:r>
              <a:endParaRPr lang="en-US" altLang="zh-CN" sz="11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  <a:p>
              <a:pPr marL="628650" lvl="1" indent="-171450" algn="l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intensity transformation</a:t>
              </a:r>
              <a:endParaRPr lang="en-US" altLang="zh-CN" sz="11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  <a:p>
              <a:pPr marL="628650" lvl="1" indent="-171450" algn="l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segmentation and thresholding</a:t>
              </a:r>
              <a:endParaRPr lang="en-US" altLang="zh-CN" sz="11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8738576" y="4796685"/>
            <a:ext cx="2398875" cy="1339367"/>
            <a:chOff x="1672659" y="2432856"/>
            <a:chExt cx="2133781" cy="1191358"/>
          </a:xfrm>
        </p:grpSpPr>
        <p:sp>
          <p:nvSpPr>
            <p:cNvPr id="46" name="文本框 45"/>
            <p:cNvSpPr txBox="1"/>
            <p:nvPr/>
          </p:nvSpPr>
          <p:spPr>
            <a:xfrm>
              <a:off x="1672659" y="2432856"/>
              <a:ext cx="2133781" cy="4095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>
                  <a:solidFill>
                    <a:srgbClr val="6DEEBA"/>
                  </a:solidFill>
                  <a:latin typeface="Calibri" panose="020F0502020204030204" pitchFamily="34" charset="0"/>
                </a:rPr>
                <a:t>OpenCV(cv2)</a:t>
              </a:r>
              <a:endParaRPr lang="zh-CN" altLang="en-US" sz="2400" b="1" dirty="0">
                <a:solidFill>
                  <a:srgbClr val="6DEEBA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741089" y="2687729"/>
              <a:ext cx="2008710" cy="9364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1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OpenCV (Open Source Computer Vision Library) is an open source computer vision and machine learning software library.</a:t>
              </a:r>
              <a:endParaRPr lang="en-US" altLang="zh-CN" sz="11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098803" y="-1459832"/>
            <a:ext cx="1098965" cy="1260529"/>
          </a:xfrm>
          <a:prstGeom prst="rect">
            <a:avLst/>
          </a:prstGeom>
          <a:solidFill>
            <a:srgbClr val="6DE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Line 27" descr="e7d195523061f1c0deeec63e560781cfd59afb0ea006f2a87ABB68BF51EA6619813959095094C18C62A12F549504892A4AAA8C1554C6663626E05CA27F281A14E6983772AFC3FB97135759321DEA3D7004FB075A8443E283073C7EE11402F1C24D32D2FE74F71A4064F0F941485321D22D4130602036946E5788CD7B2CC0B65956BB5C2CF0EE38145EE75EA798D75B6B"/>
          <p:cNvSpPr>
            <a:spLocks noChangeShapeType="1"/>
          </p:cNvSpPr>
          <p:nvPr/>
        </p:nvSpPr>
        <p:spPr bwMode="black">
          <a:xfrm>
            <a:off x="2542116" y="4864608"/>
            <a:ext cx="7200000" cy="0"/>
          </a:xfrm>
          <a:prstGeom prst="line">
            <a:avLst/>
          </a:prstGeom>
          <a:noFill/>
          <a:ln w="9525">
            <a:solidFill>
              <a:srgbClr val="6DEEBA"/>
            </a:solidFill>
            <a:prstDash val="solid"/>
            <a:round/>
          </a:ln>
          <a:effectLst>
            <a:outerShdw dist="35921" dir="2700000" algn="ctr" rotWithShape="0">
              <a:srgbClr val="292929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74306" y="5157564"/>
            <a:ext cx="902589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6DEEBA"/>
                </a:solidFill>
                <a:latin typeface="Calibri" panose="020F0502020204030204" pitchFamily="34" charset="0"/>
                <a:ea typeface="张海山锐线体2.0" panose="02000000000000000000" pitchFamily="2" charset="-122"/>
              </a:rPr>
              <a:t>Machine Learning Image Classification</a:t>
            </a:r>
            <a:endParaRPr lang="en-US" altLang="zh-CN" sz="4400" b="1" dirty="0">
              <a:solidFill>
                <a:srgbClr val="6DEEBA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pic>
        <p:nvPicPr>
          <p:cNvPr id="102" name="Picture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3284220" y="1311275"/>
            <a:ext cx="5715000" cy="30854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098803" y="-1459832"/>
            <a:ext cx="1098965" cy="1260529"/>
          </a:xfrm>
          <a:prstGeom prst="rect">
            <a:avLst/>
          </a:prstGeom>
          <a:solidFill>
            <a:srgbClr val="6DE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Line 27" descr="e7d195523061f1c0deeec63e560781cfd59afb0ea006f2a87ABB68BF51EA6619813959095094C18C62A12F549504892A4AAA8C1554C6663626E05CA27F281A14E6983772AFC3FB97135759321DEA3D7004FB075A8443E283073C7EE11402F1C24D32D2FE74F71A4064F0F941485321D22D4130602036946E5788CD7B2CC0B65956BB5C2CF0EE38145EE75EA798D75B6B"/>
          <p:cNvSpPr>
            <a:spLocks noChangeShapeType="1"/>
          </p:cNvSpPr>
          <p:nvPr/>
        </p:nvSpPr>
        <p:spPr bwMode="black">
          <a:xfrm>
            <a:off x="2197768" y="1426464"/>
            <a:ext cx="4320000" cy="0"/>
          </a:xfrm>
          <a:prstGeom prst="line">
            <a:avLst/>
          </a:prstGeom>
          <a:noFill/>
          <a:ln w="9525">
            <a:solidFill>
              <a:srgbClr val="6DEEBA"/>
            </a:solidFill>
            <a:prstDash val="solid"/>
            <a:round/>
          </a:ln>
          <a:effectLst>
            <a:outerShdw dist="35921" dir="2700000" algn="ctr" rotWithShape="0">
              <a:srgbClr val="292929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83" t="12207" r="15212" b="74836"/>
          <a:stretch>
            <a:fillRect/>
          </a:stretch>
        </p:blipFill>
        <p:spPr>
          <a:xfrm>
            <a:off x="234059" y="518167"/>
            <a:ext cx="1835693" cy="1029779"/>
          </a:xfrm>
          <a:prstGeom prst="rect">
            <a:avLst/>
          </a:prstGeom>
        </p:spPr>
      </p:pic>
      <p:sp>
        <p:nvSpPr>
          <p:cNvPr id="10" name="PA_椭圆 5"/>
          <p:cNvSpPr/>
          <p:nvPr>
            <p:custDataLst>
              <p:tags r:id="rId2"/>
            </p:custDataLst>
          </p:nvPr>
        </p:nvSpPr>
        <p:spPr>
          <a:xfrm>
            <a:off x="5190988" y="3214542"/>
            <a:ext cx="1819196" cy="1819195"/>
          </a:xfrm>
          <a:prstGeom prst="ellipse">
            <a:avLst/>
          </a:prstGeom>
          <a:solidFill>
            <a:srgbClr val="6DE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A_任意多边形 44"/>
          <p:cNvSpPr/>
          <p:nvPr>
            <p:custDataLst>
              <p:tags r:id="rId3"/>
            </p:custDataLst>
          </p:nvPr>
        </p:nvSpPr>
        <p:spPr>
          <a:xfrm>
            <a:off x="1498105" y="2324462"/>
            <a:ext cx="4455643" cy="1664656"/>
          </a:xfrm>
          <a:custGeom>
            <a:avLst/>
            <a:gdLst>
              <a:gd name="connsiteX0" fmla="*/ 206207 w 5225694"/>
              <a:gd name="connsiteY0" fmla="*/ 0 h 1952352"/>
              <a:gd name="connsiteX1" fmla="*/ 5019487 w 5225694"/>
              <a:gd name="connsiteY1" fmla="*/ 0 h 1952352"/>
              <a:gd name="connsiteX2" fmla="*/ 5225694 w 5225694"/>
              <a:gd name="connsiteY2" fmla="*/ 206207 h 1952352"/>
              <a:gd name="connsiteX3" fmla="*/ 5225694 w 5225694"/>
              <a:gd name="connsiteY3" fmla="*/ 825272 h 1952352"/>
              <a:gd name="connsiteX4" fmla="*/ 5136284 w 5225694"/>
              <a:gd name="connsiteY4" fmla="*/ 838917 h 1952352"/>
              <a:gd name="connsiteX5" fmla="*/ 4126117 w 5225694"/>
              <a:gd name="connsiteY5" fmla="*/ 1849083 h 1952352"/>
              <a:gd name="connsiteX6" fmla="*/ 4115707 w 5225694"/>
              <a:gd name="connsiteY6" fmla="*/ 1952352 h 1952352"/>
              <a:gd name="connsiteX7" fmla="*/ 206207 w 5225694"/>
              <a:gd name="connsiteY7" fmla="*/ 1952352 h 1952352"/>
              <a:gd name="connsiteX8" fmla="*/ 0 w 5225694"/>
              <a:gd name="connsiteY8" fmla="*/ 1746145 h 1952352"/>
              <a:gd name="connsiteX9" fmla="*/ 0 w 5225694"/>
              <a:gd name="connsiteY9" fmla="*/ 206207 h 1952352"/>
              <a:gd name="connsiteX10" fmla="*/ 206207 w 5225694"/>
              <a:gd name="connsiteY10" fmla="*/ 0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5694" h="1952352">
                <a:moveTo>
                  <a:pt x="206207" y="0"/>
                </a:moveTo>
                <a:lnTo>
                  <a:pt x="5019487" y="0"/>
                </a:lnTo>
                <a:cubicBezTo>
                  <a:pt x="5133372" y="0"/>
                  <a:pt x="5225694" y="92322"/>
                  <a:pt x="5225694" y="206207"/>
                </a:cubicBezTo>
                <a:lnTo>
                  <a:pt x="5225694" y="825272"/>
                </a:lnTo>
                <a:lnTo>
                  <a:pt x="5136284" y="838917"/>
                </a:lnTo>
                <a:cubicBezTo>
                  <a:pt x="4629239" y="942674"/>
                  <a:pt x="4229874" y="1342039"/>
                  <a:pt x="4126117" y="1849083"/>
                </a:cubicBezTo>
                <a:lnTo>
                  <a:pt x="4115707" y="1952352"/>
                </a:lnTo>
                <a:lnTo>
                  <a:pt x="206207" y="1952352"/>
                </a:lnTo>
                <a:cubicBezTo>
                  <a:pt x="92322" y="1952352"/>
                  <a:pt x="0" y="1860030"/>
                  <a:pt x="0" y="1746145"/>
                </a:cubicBezTo>
                <a:lnTo>
                  <a:pt x="0" y="206207"/>
                </a:lnTo>
                <a:cubicBezTo>
                  <a:pt x="0" y="92322"/>
                  <a:pt x="92322" y="0"/>
                  <a:pt x="206207" y="0"/>
                </a:cubicBezTo>
                <a:close/>
              </a:path>
            </a:pathLst>
          </a:custGeom>
          <a:noFill/>
          <a:ln w="38100">
            <a:solidFill>
              <a:srgbClr val="6DEE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_任意多边形 45"/>
          <p:cNvSpPr/>
          <p:nvPr>
            <p:custDataLst>
              <p:tags r:id="rId4"/>
            </p:custDataLst>
          </p:nvPr>
        </p:nvSpPr>
        <p:spPr>
          <a:xfrm>
            <a:off x="6247423" y="2324462"/>
            <a:ext cx="4455643" cy="1664656"/>
          </a:xfrm>
          <a:custGeom>
            <a:avLst/>
            <a:gdLst>
              <a:gd name="connsiteX0" fmla="*/ 206207 w 5225694"/>
              <a:gd name="connsiteY0" fmla="*/ 0 h 1952352"/>
              <a:gd name="connsiteX1" fmla="*/ 5019487 w 5225694"/>
              <a:gd name="connsiteY1" fmla="*/ 0 h 1952352"/>
              <a:gd name="connsiteX2" fmla="*/ 5225694 w 5225694"/>
              <a:gd name="connsiteY2" fmla="*/ 206207 h 1952352"/>
              <a:gd name="connsiteX3" fmla="*/ 5225694 w 5225694"/>
              <a:gd name="connsiteY3" fmla="*/ 1746145 h 1952352"/>
              <a:gd name="connsiteX4" fmla="*/ 5019487 w 5225694"/>
              <a:gd name="connsiteY4" fmla="*/ 1952352 h 1952352"/>
              <a:gd name="connsiteX5" fmla="*/ 1109988 w 5225694"/>
              <a:gd name="connsiteY5" fmla="*/ 1952352 h 1952352"/>
              <a:gd name="connsiteX6" fmla="*/ 1099577 w 5225694"/>
              <a:gd name="connsiteY6" fmla="*/ 1849083 h 1952352"/>
              <a:gd name="connsiteX7" fmla="*/ 89411 w 5225694"/>
              <a:gd name="connsiteY7" fmla="*/ 838917 h 1952352"/>
              <a:gd name="connsiteX8" fmla="*/ 0 w 5225694"/>
              <a:gd name="connsiteY8" fmla="*/ 825272 h 1952352"/>
              <a:gd name="connsiteX9" fmla="*/ 0 w 5225694"/>
              <a:gd name="connsiteY9" fmla="*/ 206207 h 1952352"/>
              <a:gd name="connsiteX10" fmla="*/ 206207 w 5225694"/>
              <a:gd name="connsiteY10" fmla="*/ 0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5694" h="1952352">
                <a:moveTo>
                  <a:pt x="206207" y="0"/>
                </a:moveTo>
                <a:lnTo>
                  <a:pt x="5019487" y="0"/>
                </a:lnTo>
                <a:cubicBezTo>
                  <a:pt x="5133372" y="0"/>
                  <a:pt x="5225694" y="92322"/>
                  <a:pt x="5225694" y="206207"/>
                </a:cubicBezTo>
                <a:lnTo>
                  <a:pt x="5225694" y="1746145"/>
                </a:lnTo>
                <a:cubicBezTo>
                  <a:pt x="5225694" y="1860030"/>
                  <a:pt x="5133372" y="1952352"/>
                  <a:pt x="5019487" y="1952352"/>
                </a:cubicBezTo>
                <a:lnTo>
                  <a:pt x="1109988" y="1952352"/>
                </a:lnTo>
                <a:lnTo>
                  <a:pt x="1099577" y="1849083"/>
                </a:lnTo>
                <a:cubicBezTo>
                  <a:pt x="995821" y="1342039"/>
                  <a:pt x="596456" y="942674"/>
                  <a:pt x="89411" y="838917"/>
                </a:cubicBezTo>
                <a:lnTo>
                  <a:pt x="0" y="825272"/>
                </a:lnTo>
                <a:lnTo>
                  <a:pt x="0" y="206207"/>
                </a:lnTo>
                <a:cubicBezTo>
                  <a:pt x="0" y="92322"/>
                  <a:pt x="92322" y="0"/>
                  <a:pt x="206207" y="0"/>
                </a:cubicBezTo>
                <a:close/>
              </a:path>
            </a:pathLst>
          </a:custGeom>
          <a:noFill/>
          <a:ln w="38100">
            <a:solidFill>
              <a:srgbClr val="6DEE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任意多边形 47"/>
          <p:cNvSpPr/>
          <p:nvPr>
            <p:custDataLst>
              <p:tags r:id="rId5"/>
            </p:custDataLst>
          </p:nvPr>
        </p:nvSpPr>
        <p:spPr>
          <a:xfrm>
            <a:off x="1498105" y="4259162"/>
            <a:ext cx="4455643" cy="1664656"/>
          </a:xfrm>
          <a:custGeom>
            <a:avLst/>
            <a:gdLst>
              <a:gd name="connsiteX0" fmla="*/ 206207 w 5225694"/>
              <a:gd name="connsiteY0" fmla="*/ 0 h 1952352"/>
              <a:gd name="connsiteX1" fmla="*/ 4115707 w 5225694"/>
              <a:gd name="connsiteY1" fmla="*/ 0 h 1952352"/>
              <a:gd name="connsiteX2" fmla="*/ 4126117 w 5225694"/>
              <a:gd name="connsiteY2" fmla="*/ 103268 h 1952352"/>
              <a:gd name="connsiteX3" fmla="*/ 5136284 w 5225694"/>
              <a:gd name="connsiteY3" fmla="*/ 1113434 h 1952352"/>
              <a:gd name="connsiteX4" fmla="*/ 5225694 w 5225694"/>
              <a:gd name="connsiteY4" fmla="*/ 1127080 h 1952352"/>
              <a:gd name="connsiteX5" fmla="*/ 5225694 w 5225694"/>
              <a:gd name="connsiteY5" fmla="*/ 1746145 h 1952352"/>
              <a:gd name="connsiteX6" fmla="*/ 5019487 w 5225694"/>
              <a:gd name="connsiteY6" fmla="*/ 1952352 h 1952352"/>
              <a:gd name="connsiteX7" fmla="*/ 206207 w 5225694"/>
              <a:gd name="connsiteY7" fmla="*/ 1952352 h 1952352"/>
              <a:gd name="connsiteX8" fmla="*/ 0 w 5225694"/>
              <a:gd name="connsiteY8" fmla="*/ 1746145 h 1952352"/>
              <a:gd name="connsiteX9" fmla="*/ 0 w 5225694"/>
              <a:gd name="connsiteY9" fmla="*/ 206207 h 1952352"/>
              <a:gd name="connsiteX10" fmla="*/ 206207 w 5225694"/>
              <a:gd name="connsiteY10" fmla="*/ 0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5694" h="1952352">
                <a:moveTo>
                  <a:pt x="206207" y="0"/>
                </a:moveTo>
                <a:lnTo>
                  <a:pt x="4115707" y="0"/>
                </a:lnTo>
                <a:lnTo>
                  <a:pt x="4126117" y="103268"/>
                </a:lnTo>
                <a:cubicBezTo>
                  <a:pt x="4229874" y="610313"/>
                  <a:pt x="4629239" y="1009678"/>
                  <a:pt x="5136284" y="1113434"/>
                </a:cubicBezTo>
                <a:lnTo>
                  <a:pt x="5225694" y="1127080"/>
                </a:lnTo>
                <a:lnTo>
                  <a:pt x="5225694" y="1746145"/>
                </a:lnTo>
                <a:cubicBezTo>
                  <a:pt x="5225694" y="1860030"/>
                  <a:pt x="5133372" y="1952352"/>
                  <a:pt x="5019487" y="1952352"/>
                </a:cubicBezTo>
                <a:lnTo>
                  <a:pt x="206207" y="1952352"/>
                </a:lnTo>
                <a:cubicBezTo>
                  <a:pt x="92322" y="1952352"/>
                  <a:pt x="0" y="1860030"/>
                  <a:pt x="0" y="1746145"/>
                </a:cubicBezTo>
                <a:lnTo>
                  <a:pt x="0" y="206207"/>
                </a:lnTo>
                <a:cubicBezTo>
                  <a:pt x="0" y="92322"/>
                  <a:pt x="92322" y="0"/>
                  <a:pt x="206207" y="0"/>
                </a:cubicBezTo>
                <a:close/>
              </a:path>
            </a:pathLst>
          </a:custGeom>
          <a:noFill/>
          <a:ln w="38100">
            <a:solidFill>
              <a:srgbClr val="6DEE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任意多边形 46"/>
          <p:cNvSpPr/>
          <p:nvPr>
            <p:custDataLst>
              <p:tags r:id="rId6"/>
            </p:custDataLst>
          </p:nvPr>
        </p:nvSpPr>
        <p:spPr>
          <a:xfrm>
            <a:off x="6247423" y="4259162"/>
            <a:ext cx="4455643" cy="1664656"/>
          </a:xfrm>
          <a:custGeom>
            <a:avLst/>
            <a:gdLst>
              <a:gd name="connsiteX0" fmla="*/ 1109987 w 5225694"/>
              <a:gd name="connsiteY0" fmla="*/ 0 h 1952352"/>
              <a:gd name="connsiteX1" fmla="*/ 5019487 w 5225694"/>
              <a:gd name="connsiteY1" fmla="*/ 0 h 1952352"/>
              <a:gd name="connsiteX2" fmla="*/ 5225694 w 5225694"/>
              <a:gd name="connsiteY2" fmla="*/ 206207 h 1952352"/>
              <a:gd name="connsiteX3" fmla="*/ 5225694 w 5225694"/>
              <a:gd name="connsiteY3" fmla="*/ 1746145 h 1952352"/>
              <a:gd name="connsiteX4" fmla="*/ 5019487 w 5225694"/>
              <a:gd name="connsiteY4" fmla="*/ 1952352 h 1952352"/>
              <a:gd name="connsiteX5" fmla="*/ 206207 w 5225694"/>
              <a:gd name="connsiteY5" fmla="*/ 1952352 h 1952352"/>
              <a:gd name="connsiteX6" fmla="*/ 0 w 5225694"/>
              <a:gd name="connsiteY6" fmla="*/ 1746145 h 1952352"/>
              <a:gd name="connsiteX7" fmla="*/ 0 w 5225694"/>
              <a:gd name="connsiteY7" fmla="*/ 1127080 h 1952352"/>
              <a:gd name="connsiteX8" fmla="*/ 89411 w 5225694"/>
              <a:gd name="connsiteY8" fmla="*/ 1113434 h 1952352"/>
              <a:gd name="connsiteX9" fmla="*/ 1099577 w 5225694"/>
              <a:gd name="connsiteY9" fmla="*/ 103268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25694" h="1952352">
                <a:moveTo>
                  <a:pt x="1109987" y="0"/>
                </a:moveTo>
                <a:lnTo>
                  <a:pt x="5019487" y="0"/>
                </a:lnTo>
                <a:cubicBezTo>
                  <a:pt x="5133372" y="0"/>
                  <a:pt x="5225694" y="92322"/>
                  <a:pt x="5225694" y="206207"/>
                </a:cubicBezTo>
                <a:lnTo>
                  <a:pt x="5225694" y="1746145"/>
                </a:lnTo>
                <a:cubicBezTo>
                  <a:pt x="5225694" y="1860030"/>
                  <a:pt x="5133372" y="1952352"/>
                  <a:pt x="5019487" y="1952352"/>
                </a:cubicBezTo>
                <a:lnTo>
                  <a:pt x="206207" y="1952352"/>
                </a:lnTo>
                <a:cubicBezTo>
                  <a:pt x="92322" y="1952352"/>
                  <a:pt x="0" y="1860030"/>
                  <a:pt x="0" y="1746145"/>
                </a:cubicBezTo>
                <a:lnTo>
                  <a:pt x="0" y="1127080"/>
                </a:lnTo>
                <a:lnTo>
                  <a:pt x="89411" y="1113434"/>
                </a:lnTo>
                <a:cubicBezTo>
                  <a:pt x="596456" y="1009678"/>
                  <a:pt x="995821" y="610313"/>
                  <a:pt x="1099577" y="103268"/>
                </a:cubicBezTo>
                <a:close/>
              </a:path>
            </a:pathLst>
          </a:custGeom>
          <a:noFill/>
          <a:ln w="38100">
            <a:solidFill>
              <a:srgbClr val="6DEE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2045179" y="558833"/>
            <a:ext cx="62865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6DEEBA"/>
                </a:solidFill>
                <a:latin typeface="Calibri" panose="020F0502020204030204" pitchFamily="34" charset="0"/>
                <a:ea typeface="张海山锐线体2.0" panose="02000000000000000000" pitchFamily="2" charset="-122"/>
              </a:rPr>
              <a:t>KNN/ Linear Classifier/ SVMs</a:t>
            </a:r>
            <a:endParaRPr lang="en-US" altLang="zh-CN" sz="4000" b="1" dirty="0">
              <a:solidFill>
                <a:srgbClr val="6DEEBA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965155" y="2561009"/>
            <a:ext cx="3078995" cy="1175593"/>
            <a:chOff x="1390594" y="2432856"/>
            <a:chExt cx="2738743" cy="1045682"/>
          </a:xfrm>
        </p:grpSpPr>
        <p:sp>
          <p:nvSpPr>
            <p:cNvPr id="30" name="文本框 29"/>
            <p:cNvSpPr txBox="1"/>
            <p:nvPr/>
          </p:nvSpPr>
          <p:spPr>
            <a:xfrm>
              <a:off x="1672659" y="2432856"/>
              <a:ext cx="2133781" cy="35471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b="1" dirty="0">
                  <a:solidFill>
                    <a:srgbClr val="6DEEBA"/>
                  </a:solidFill>
                  <a:latin typeface="Calibri" panose="020F0502020204030204" pitchFamily="34" charset="0"/>
                </a:rPr>
                <a:t>KNN</a:t>
              </a:r>
              <a:endParaRPr lang="zh-CN" altLang="en-US" sz="2000" b="1" dirty="0">
                <a:solidFill>
                  <a:srgbClr val="6DEEBA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390594" y="2742002"/>
              <a:ext cx="2738743" cy="73653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K - classes</a:t>
              </a:r>
              <a:endParaRPr lang="en-US" altLang="zh-CN" sz="1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simplest classification problem</a:t>
              </a:r>
              <a:endParaRPr lang="en-US" altLang="zh-CN" sz="1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DON’T USE IN PRACTICE</a:t>
              </a:r>
              <a:endParaRPr lang="en-US" altLang="zh-CN" sz="1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970512" y="4503177"/>
            <a:ext cx="3078995" cy="1175593"/>
            <a:chOff x="1390594" y="2432856"/>
            <a:chExt cx="2738743" cy="1045682"/>
          </a:xfrm>
        </p:grpSpPr>
        <p:sp>
          <p:nvSpPr>
            <p:cNvPr id="33" name="文本框 32"/>
            <p:cNvSpPr txBox="1"/>
            <p:nvPr/>
          </p:nvSpPr>
          <p:spPr>
            <a:xfrm>
              <a:off x="1672659" y="2432856"/>
              <a:ext cx="2133781" cy="35471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b="1" dirty="0">
                  <a:solidFill>
                    <a:srgbClr val="6DEEBA"/>
                  </a:solidFill>
                  <a:latin typeface="Calibri" panose="020F0502020204030204" pitchFamily="34" charset="0"/>
                </a:rPr>
                <a:t>Linear Classifier</a:t>
              </a:r>
              <a:endParaRPr lang="en-US" altLang="zh-CN" sz="2000" b="1" dirty="0">
                <a:solidFill>
                  <a:srgbClr val="6DEEBA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390594" y="2742002"/>
              <a:ext cx="2738743" cy="73653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Logistic Regression, Cross-Entropy loss</a:t>
              </a:r>
              <a:endParaRPr lang="en-US" altLang="zh-CN" sz="1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Softmax for multiclass</a:t>
              </a:r>
              <a:endParaRPr lang="en-US" altLang="zh-CN" sz="1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Linear Decision Boundary</a:t>
              </a:r>
              <a:endParaRPr lang="en-US" altLang="zh-CN" sz="1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197535" y="2561009"/>
            <a:ext cx="3078995" cy="1421338"/>
            <a:chOff x="1390594" y="2432856"/>
            <a:chExt cx="2738743" cy="1264271"/>
          </a:xfrm>
        </p:grpSpPr>
        <p:sp>
          <p:nvSpPr>
            <p:cNvPr id="36" name="文本框 35"/>
            <p:cNvSpPr txBox="1"/>
            <p:nvPr/>
          </p:nvSpPr>
          <p:spPr>
            <a:xfrm>
              <a:off x="1672659" y="2432856"/>
              <a:ext cx="2133781" cy="35471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b="1" dirty="0">
                  <a:solidFill>
                    <a:srgbClr val="6DEEBA"/>
                  </a:solidFill>
                  <a:latin typeface="Calibri" panose="020F0502020204030204" pitchFamily="34" charset="0"/>
                </a:rPr>
                <a:t>SVMs</a:t>
              </a:r>
              <a:endParaRPr lang="zh-CN" altLang="en-US" sz="2000" b="1" dirty="0">
                <a:solidFill>
                  <a:srgbClr val="6DEEBA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390594" y="2742002"/>
              <a:ext cx="2738743" cy="9551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non linearly separable, feature cross</a:t>
              </a:r>
              <a:endParaRPr lang="en-US" altLang="zh-CN" sz="1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best fit line , maximize margin</a:t>
              </a:r>
              <a:endParaRPr lang="en-US" altLang="zh-CN" sz="1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min(W’W)</a:t>
              </a:r>
              <a:endParaRPr lang="en-US" altLang="zh-CN" sz="1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endParaRPr lang="en-US" altLang="zh-CN" sz="1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202892" y="4503177"/>
            <a:ext cx="3078995" cy="1175593"/>
            <a:chOff x="1390594" y="2432856"/>
            <a:chExt cx="2738743" cy="1045682"/>
          </a:xfrm>
        </p:grpSpPr>
        <p:sp>
          <p:nvSpPr>
            <p:cNvPr id="39" name="文本框 38"/>
            <p:cNvSpPr txBox="1"/>
            <p:nvPr/>
          </p:nvSpPr>
          <p:spPr>
            <a:xfrm>
              <a:off x="1668140" y="2432856"/>
              <a:ext cx="2133781" cy="35471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b="1" dirty="0">
                  <a:solidFill>
                    <a:srgbClr val="6DEEBA"/>
                  </a:solidFill>
                  <a:latin typeface="Calibri" panose="020F0502020204030204" pitchFamily="34" charset="0"/>
                </a:rPr>
                <a:t>Soft-Margin SVMs</a:t>
              </a:r>
              <a:endParaRPr lang="zh-CN" altLang="en-US" sz="2000" b="1" dirty="0">
                <a:solidFill>
                  <a:srgbClr val="6DEEBA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390594" y="2742002"/>
              <a:ext cx="2738743" cy="73653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Non linearly separable</a:t>
              </a:r>
              <a:endParaRPr lang="en-US" altLang="zh-CN" sz="1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allow some samples to be misclassified</a:t>
              </a:r>
              <a:endParaRPr lang="en-US" altLang="zh-CN" sz="1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  <a:p>
              <a:pPr algn="ctr"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</a:rPr>
                <a:t>use regularization parameter , C</a:t>
              </a:r>
              <a:endParaRPr lang="en-US" altLang="zh-CN" sz="1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4959510" y="3660469"/>
            <a:ext cx="239887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rgbClr val="28232A"/>
                </a:solidFill>
                <a:latin typeface="Calibri" panose="020F0502020204030204" pitchFamily="34" charset="0"/>
              </a:rPr>
              <a:t>ML</a:t>
            </a:r>
            <a:endParaRPr lang="en-US" altLang="zh-CN" sz="2800" b="1" dirty="0">
              <a:solidFill>
                <a:srgbClr val="28232A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altLang="zh-CN" sz="2800" b="1" dirty="0">
                <a:solidFill>
                  <a:srgbClr val="28232A"/>
                </a:solidFill>
                <a:latin typeface="Calibri" panose="020F0502020204030204" pitchFamily="34" charset="0"/>
              </a:rPr>
              <a:t>Methods</a:t>
            </a:r>
            <a:endParaRPr lang="en-US" altLang="zh-CN" sz="2800" b="1" dirty="0">
              <a:solidFill>
                <a:srgbClr val="28232A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/>
    </p:bldLst>
  </p:timing>
</p:sld>
</file>

<file path=ppt/tags/tag1.xml><?xml version="1.0" encoding="utf-8"?>
<p:tagLst xmlns:p="http://schemas.openxmlformats.org/presentationml/2006/main">
  <p:tag name="PA" val="v3.2.0"/>
</p:tagLst>
</file>

<file path=ppt/tags/tag2.xml><?xml version="1.0" encoding="utf-8"?>
<p:tagLst xmlns:p="http://schemas.openxmlformats.org/presentationml/2006/main">
  <p:tag name="PA" val="v3.2.0"/>
</p:tagLst>
</file>

<file path=ppt/tags/tag3.xml><?xml version="1.0" encoding="utf-8"?>
<p:tagLst xmlns:p="http://schemas.openxmlformats.org/presentationml/2006/main">
  <p:tag name="PA" val="v3.2.0"/>
</p:tagLst>
</file>

<file path=ppt/tags/tag4.xml><?xml version="1.0" encoding="utf-8"?>
<p:tagLst xmlns:p="http://schemas.openxmlformats.org/presentationml/2006/main">
  <p:tag name="PA" val="v3.2.0"/>
</p:tagLst>
</file>

<file path=ppt/tags/tag5.xml><?xml version="1.0" encoding="utf-8"?>
<p:tagLst xmlns:p="http://schemas.openxmlformats.org/presentationml/2006/main">
  <p:tag name="PA" val="v3.2.0"/>
</p:tagLst>
</file>

<file path=ppt/tags/tag6.xml><?xml version="1.0" encoding="utf-8"?>
<p:tagLst xmlns:p="http://schemas.openxmlformats.org/presentationml/2006/main">
  <p:tag name="PA" val="v3.2.0"/>
</p:tagLst>
</file>

<file path=ppt/tags/tag7.xml><?xml version="1.0" encoding="utf-8"?>
<p:tagLst xmlns:p="http://schemas.openxmlformats.org/presentationml/2006/main">
  <p:tag name="PA" val="v3.2.0"/>
</p:tagLst>
</file>

<file path=ppt/tags/tag8.xml><?xml version="1.0" encoding="utf-8"?>
<p:tagLst xmlns:p="http://schemas.openxmlformats.org/presentationml/2006/main">
  <p:tag name="PA" val="v3.2.0"/>
</p:tagLst>
</file>

<file path=ppt/tags/tag9.xml><?xml version="1.0" encoding="utf-8"?>
<p:tagLst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2493</Words>
  <Application>WPS Presentation</Application>
  <PresentationFormat>宽屏</PresentationFormat>
  <Paragraphs>153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SimSun</vt:lpstr>
      <vt:lpstr>Wingdings</vt:lpstr>
      <vt:lpstr>Calibri</vt:lpstr>
      <vt:lpstr>张海山锐线体2.0</vt:lpstr>
      <vt:lpstr>Kartika</vt:lpstr>
      <vt:lpstr>Calibri</vt:lpstr>
      <vt:lpstr>方正兰亭超细黑简体</vt:lpstr>
      <vt:lpstr>Aharoni</vt:lpstr>
      <vt:lpstr>Microsoft YaHei</vt:lpstr>
      <vt:lpstr>Arial Unicode MS</vt:lpstr>
      <vt:lpstr>等线 Light</vt:lpstr>
      <vt:lpstr>等线</vt:lpstr>
      <vt:lpstr>PMingLiU-ExtB</vt:lpstr>
      <vt:lpstr>Yu Gothic UI Semibold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deepankarSharma2003</cp:lastModifiedBy>
  <cp:revision>73</cp:revision>
  <dcterms:created xsi:type="dcterms:W3CDTF">2018-04-19T07:28:00Z</dcterms:created>
  <dcterms:modified xsi:type="dcterms:W3CDTF">2022-06-10T02:28:32Z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4EDA240FD44F47B9B88A6A78E58A0B87</vt:lpwstr>
  </property>
  <property fmtid="{D5CDD505-2E9C-101B-9397-08002B2CF9AE}" pid="3" name="KSOProductBuildVer">
    <vt:lpwstr>1033-11.2.0.11156</vt:lpwstr>
  </property>
</Properties>
</file>